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erif" charset="1" panose="02020600060500020200"/>
      <p:regular r:id="rId10"/>
    </p:embeddedFont>
    <p:embeddedFont>
      <p:font typeface="Noto Serif Bold" charset="1" panose="02020800060500020200"/>
      <p:regular r:id="rId11"/>
    </p:embeddedFont>
    <p:embeddedFont>
      <p:font typeface="Noto Serif Italics" charset="1" panose="02020600060500090200"/>
      <p:regular r:id="rId12"/>
    </p:embeddedFont>
    <p:embeddedFont>
      <p:font typeface="Noto Serif Bold Italics" charset="1" panose="02020800060500090200"/>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Times New Roman" charset="1" panose="02030502070405020303"/>
      <p:regular r:id="rId18"/>
    </p:embeddedFont>
    <p:embeddedFont>
      <p:font typeface="Times New Roman Bold" charset="1" panose="02030802070405020303"/>
      <p:regular r:id="rId19"/>
    </p:embeddedFont>
    <p:embeddedFont>
      <p:font typeface="Times New Roman Italics" charset="1" panose="02030502070405090303"/>
      <p:regular r:id="rId20"/>
    </p:embeddedFont>
    <p:embeddedFont>
      <p:font typeface="Times New Roman Bold Italics" charset="1" panose="02030802070405090303"/>
      <p:regular r:id="rId21"/>
    </p:embeddedFont>
    <p:embeddedFont>
      <p:font typeface="Times New Roman Medium" charset="1" panose="02030502070405020303"/>
      <p:regular r:id="rId22"/>
    </p:embeddedFont>
    <p:embeddedFont>
      <p:font typeface="Times New Roman Medium Italics" charset="1" panose="02030502070405090303"/>
      <p:regular r:id="rId23"/>
    </p:embeddedFont>
    <p:embeddedFont>
      <p:font typeface="Times New Roman Semi-Bold" charset="1" panose="02030702070405020303"/>
      <p:regular r:id="rId24"/>
    </p:embeddedFont>
    <p:embeddedFont>
      <p:font typeface="Times New Roman Semi-Bold Italics" charset="1" panose="02030702070405090303"/>
      <p:regular r:id="rId25"/>
    </p:embeddedFont>
    <p:embeddedFont>
      <p:font typeface="Times New Roman Ultra-Bold" charset="1" panose="020309020704050203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slides/slide27.xml" Type="http://schemas.openxmlformats.org/officeDocument/2006/relationships/slide"/><Relationship Id="rId54" Target="slides/slide28.xml" Type="http://schemas.openxmlformats.org/officeDocument/2006/relationships/slide"/><Relationship Id="rId55" Target="slides/slide29.xml" Type="http://schemas.openxmlformats.org/officeDocument/2006/relationships/slide"/><Relationship Id="rId56"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https://main.d2c3dfgs4y51vu.amplifyapp.com/https:/main.d2c3dfgs4y51vu.amplifyapp.com/"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24448" y="6422510"/>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89108"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831734" y="4476750"/>
            <a:ext cx="9086753" cy="2056281"/>
          </a:xfrm>
          <a:prstGeom prst="rect">
            <a:avLst/>
          </a:prstGeom>
        </p:spPr>
        <p:txBody>
          <a:bodyPr anchor="t" rtlCol="false" tIns="0" lIns="0" bIns="0" rIns="0">
            <a:spAutoFit/>
          </a:bodyPr>
          <a:lstStyle/>
          <a:p>
            <a:pPr algn="ctr">
              <a:lnSpc>
                <a:spcPts val="5311"/>
              </a:lnSpc>
            </a:pPr>
            <a:r>
              <a:rPr lang="en-US" sz="3794">
                <a:solidFill>
                  <a:srgbClr val="231F20"/>
                </a:solidFill>
                <a:latin typeface="Times New Roman"/>
              </a:rPr>
              <a:t>By</a:t>
            </a:r>
          </a:p>
          <a:p>
            <a:pPr algn="ctr">
              <a:lnSpc>
                <a:spcPts val="5311"/>
              </a:lnSpc>
            </a:pPr>
            <a:r>
              <a:rPr lang="en-US" sz="3794">
                <a:solidFill>
                  <a:srgbClr val="231F20"/>
                </a:solidFill>
                <a:latin typeface="Times New Roman Bold"/>
              </a:rPr>
              <a:t>Group ID: G29</a:t>
            </a:r>
          </a:p>
          <a:p>
            <a:pPr algn="ctr">
              <a:lnSpc>
                <a:spcPts val="5311"/>
              </a:lnSpc>
            </a:pPr>
          </a:p>
        </p:txBody>
      </p:sp>
      <p:sp>
        <p:nvSpPr>
          <p:cNvPr name="Freeform 5" id="5"/>
          <p:cNvSpPr/>
          <p:nvPr/>
        </p:nvSpPr>
        <p:spPr>
          <a:xfrm flipH="false" flipV="false" rot="0">
            <a:off x="11592297" y="207301"/>
            <a:ext cx="6695703" cy="1177127"/>
          </a:xfrm>
          <a:custGeom>
            <a:avLst/>
            <a:gdLst/>
            <a:ahLst/>
            <a:cxnLst/>
            <a:rect r="r" b="b" t="t" l="l"/>
            <a:pathLst>
              <a:path h="1177127" w="6695703">
                <a:moveTo>
                  <a:pt x="0" y="0"/>
                </a:moveTo>
                <a:lnTo>
                  <a:pt x="6695703" y="0"/>
                </a:lnTo>
                <a:lnTo>
                  <a:pt x="6695703" y="1177127"/>
                </a:lnTo>
                <a:lnTo>
                  <a:pt x="0" y="1177127"/>
                </a:lnTo>
                <a:lnTo>
                  <a:pt x="0" y="0"/>
                </a:lnTo>
                <a:close/>
              </a:path>
            </a:pathLst>
          </a:custGeom>
          <a:blipFill>
            <a:blip r:embed="rId4"/>
            <a:stretch>
              <a:fillRect l="0" t="0" r="0" b="0"/>
            </a:stretch>
          </a:blipFill>
        </p:spPr>
      </p:sp>
      <p:sp>
        <p:nvSpPr>
          <p:cNvPr name="TextBox 6" id="6"/>
          <p:cNvSpPr txBox="true"/>
          <p:nvPr/>
        </p:nvSpPr>
        <p:spPr>
          <a:xfrm rot="0">
            <a:off x="3237074" y="1508253"/>
            <a:ext cx="13677130" cy="952500"/>
          </a:xfrm>
          <a:prstGeom prst="rect">
            <a:avLst/>
          </a:prstGeom>
        </p:spPr>
        <p:txBody>
          <a:bodyPr anchor="t" rtlCol="false" tIns="0" lIns="0" bIns="0" rIns="0">
            <a:spAutoFit/>
          </a:bodyPr>
          <a:lstStyle/>
          <a:p>
            <a:pPr algn="ctr">
              <a:lnSpc>
                <a:spcPts val="6900"/>
              </a:lnSpc>
            </a:pPr>
            <a:r>
              <a:rPr lang="en-US" sz="5000" spc="490">
                <a:solidFill>
                  <a:srgbClr val="231F20"/>
                </a:solidFill>
                <a:latin typeface="Times New Roman Bold"/>
              </a:rPr>
              <a:t>IBM PROJECT PRESENTATION </a:t>
            </a:r>
          </a:p>
        </p:txBody>
      </p:sp>
      <p:sp>
        <p:nvSpPr>
          <p:cNvPr name="TextBox 7" id="7"/>
          <p:cNvSpPr txBox="true"/>
          <p:nvPr/>
        </p:nvSpPr>
        <p:spPr>
          <a:xfrm rot="0">
            <a:off x="4831734" y="2327403"/>
            <a:ext cx="9086753" cy="722781"/>
          </a:xfrm>
          <a:prstGeom prst="rect">
            <a:avLst/>
          </a:prstGeom>
        </p:spPr>
        <p:txBody>
          <a:bodyPr anchor="t" rtlCol="false" tIns="0" lIns="0" bIns="0" rIns="0">
            <a:spAutoFit/>
          </a:bodyPr>
          <a:lstStyle/>
          <a:p>
            <a:pPr algn="ctr">
              <a:lnSpc>
                <a:spcPts val="5311"/>
              </a:lnSpc>
            </a:pPr>
            <a:r>
              <a:rPr lang="en-US" sz="3794">
                <a:solidFill>
                  <a:srgbClr val="231F20"/>
                </a:solidFill>
                <a:latin typeface="Times New Roman"/>
              </a:rPr>
              <a:t>On</a:t>
            </a:r>
          </a:p>
        </p:txBody>
      </p:sp>
      <p:sp>
        <p:nvSpPr>
          <p:cNvPr name="TextBox 8" id="8"/>
          <p:cNvSpPr txBox="true"/>
          <p:nvPr/>
        </p:nvSpPr>
        <p:spPr>
          <a:xfrm rot="0">
            <a:off x="2891977" y="3069235"/>
            <a:ext cx="14367323" cy="1541145"/>
          </a:xfrm>
          <a:prstGeom prst="rect">
            <a:avLst/>
          </a:prstGeom>
        </p:spPr>
        <p:txBody>
          <a:bodyPr anchor="t" rtlCol="false" tIns="0" lIns="0" bIns="0" rIns="0">
            <a:spAutoFit/>
          </a:bodyPr>
          <a:lstStyle/>
          <a:p>
            <a:pPr algn="ctr">
              <a:lnSpc>
                <a:spcPts val="5880"/>
              </a:lnSpc>
            </a:pPr>
            <a:r>
              <a:rPr lang="en-US" sz="4200">
                <a:solidFill>
                  <a:srgbClr val="231F20"/>
                </a:solidFill>
                <a:latin typeface="Times New Roman Bold"/>
              </a:rPr>
              <a:t> "Online Blockchain based certificate generation and validation system for government organization"</a:t>
            </a:r>
          </a:p>
        </p:txBody>
      </p:sp>
      <p:sp>
        <p:nvSpPr>
          <p:cNvPr name="TextBox 9" id="9"/>
          <p:cNvSpPr txBox="true"/>
          <p:nvPr/>
        </p:nvSpPr>
        <p:spPr>
          <a:xfrm rot="0">
            <a:off x="4831734" y="5791480"/>
            <a:ext cx="9086753" cy="2056281"/>
          </a:xfrm>
          <a:prstGeom prst="rect">
            <a:avLst/>
          </a:prstGeom>
        </p:spPr>
        <p:txBody>
          <a:bodyPr anchor="t" rtlCol="false" tIns="0" lIns="0" bIns="0" rIns="0">
            <a:spAutoFit/>
          </a:bodyPr>
          <a:lstStyle/>
          <a:p>
            <a:pPr algn="ctr">
              <a:lnSpc>
                <a:spcPts val="5311"/>
              </a:lnSpc>
            </a:pPr>
            <a:r>
              <a:rPr lang="en-US" sz="3794">
                <a:solidFill>
                  <a:srgbClr val="231F20"/>
                </a:solidFill>
                <a:latin typeface="Times New Roman"/>
              </a:rPr>
              <a:t>Patel Nirva Nileshkumar (20162101014) </a:t>
            </a:r>
          </a:p>
          <a:p>
            <a:pPr algn="ctr">
              <a:lnSpc>
                <a:spcPts val="5311"/>
              </a:lnSpc>
            </a:pPr>
            <a:r>
              <a:rPr lang="en-US" sz="3794">
                <a:solidFill>
                  <a:srgbClr val="231F20"/>
                </a:solidFill>
                <a:latin typeface="Times New Roman"/>
              </a:rPr>
              <a:t>Abel Benedict (20162171001)</a:t>
            </a:r>
          </a:p>
          <a:p>
            <a:pPr algn="ctr">
              <a:lnSpc>
                <a:spcPts val="5311"/>
              </a:lnSpc>
            </a:pPr>
            <a:r>
              <a:rPr lang="en-US" sz="3794">
                <a:solidFill>
                  <a:srgbClr val="231F20"/>
                </a:solidFill>
                <a:latin typeface="Times New Roman"/>
              </a:rPr>
              <a:t>Archan M Vyas (21162122007)</a:t>
            </a:r>
          </a:p>
        </p:txBody>
      </p:sp>
      <p:sp>
        <p:nvSpPr>
          <p:cNvPr name="TextBox 10" id="10"/>
          <p:cNvSpPr txBox="true"/>
          <p:nvPr/>
        </p:nvSpPr>
        <p:spPr>
          <a:xfrm rot="0">
            <a:off x="1802201" y="8130176"/>
            <a:ext cx="15145820" cy="2156824"/>
          </a:xfrm>
          <a:prstGeom prst="rect">
            <a:avLst/>
          </a:prstGeom>
        </p:spPr>
        <p:txBody>
          <a:bodyPr anchor="t" rtlCol="false" tIns="0" lIns="0" bIns="0" rIns="0">
            <a:spAutoFit/>
          </a:bodyPr>
          <a:lstStyle/>
          <a:p>
            <a:pPr algn="ctr">
              <a:lnSpc>
                <a:spcPts val="5311"/>
              </a:lnSpc>
            </a:pPr>
            <a:r>
              <a:rPr lang="en-US" sz="3794">
                <a:solidFill>
                  <a:srgbClr val="231F20"/>
                </a:solidFill>
                <a:latin typeface="Times New Roman"/>
              </a:rPr>
              <a:t>Under the guidance of Palwinder S , Prof. Ravindra Patel</a:t>
            </a:r>
          </a:p>
          <a:p>
            <a:pPr algn="ctr">
              <a:lnSpc>
                <a:spcPts val="700"/>
              </a:lnSpc>
            </a:pPr>
          </a:p>
          <a:p>
            <a:pPr algn="ctr">
              <a:lnSpc>
                <a:spcPts val="5311"/>
              </a:lnSpc>
            </a:pPr>
            <a:r>
              <a:rPr lang="en-US" sz="3794">
                <a:solidFill>
                  <a:srgbClr val="231F20"/>
                </a:solidFill>
                <a:latin typeface="Times New Roman Bold"/>
              </a:rPr>
              <a:t>Institute of Computer Technology, Ganpat University</a:t>
            </a:r>
          </a:p>
          <a:p>
            <a:pPr algn="ctr">
              <a:lnSpc>
                <a:spcPts val="5311"/>
              </a:lnSpc>
            </a:pPr>
            <a:r>
              <a:rPr lang="en-US" sz="3794">
                <a:solidFill>
                  <a:srgbClr val="231F20"/>
                </a:solidFill>
                <a:latin typeface="Times New Roman"/>
              </a:rPr>
              <a:t>Date: 10 th May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012387" y="-3496027"/>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705471" y="6308294"/>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4289" y="3115118"/>
            <a:ext cx="15559422" cy="4886631"/>
          </a:xfrm>
          <a:custGeom>
            <a:avLst/>
            <a:gdLst/>
            <a:ahLst/>
            <a:cxnLst/>
            <a:rect r="r" b="b" t="t" l="l"/>
            <a:pathLst>
              <a:path h="4886631" w="15559422">
                <a:moveTo>
                  <a:pt x="0" y="0"/>
                </a:moveTo>
                <a:lnTo>
                  <a:pt x="15559422" y="0"/>
                </a:lnTo>
                <a:lnTo>
                  <a:pt x="15559422" y="4886631"/>
                </a:lnTo>
                <a:lnTo>
                  <a:pt x="0" y="4886631"/>
                </a:lnTo>
                <a:lnTo>
                  <a:pt x="0" y="0"/>
                </a:lnTo>
                <a:close/>
              </a:path>
            </a:pathLst>
          </a:custGeom>
          <a:blipFill>
            <a:blip r:embed="rId4"/>
            <a:stretch>
              <a:fillRect l="0" t="0" r="0" b="0"/>
            </a:stretch>
          </a:blipFill>
        </p:spPr>
      </p:sp>
      <p:sp>
        <p:nvSpPr>
          <p:cNvPr name="TextBox 5" id="5"/>
          <p:cNvSpPr txBox="true"/>
          <p:nvPr/>
        </p:nvSpPr>
        <p:spPr>
          <a:xfrm rot="0">
            <a:off x="1940019" y="566119"/>
            <a:ext cx="9964500" cy="772762"/>
          </a:xfrm>
          <a:prstGeom prst="rect">
            <a:avLst/>
          </a:prstGeom>
        </p:spPr>
        <p:txBody>
          <a:bodyPr anchor="t" rtlCol="false" tIns="0" lIns="0" bIns="0" rIns="0">
            <a:spAutoFit/>
          </a:bodyPr>
          <a:lstStyle/>
          <a:p>
            <a:pPr algn="l">
              <a:lnSpc>
                <a:spcPts val="5635"/>
              </a:lnSpc>
            </a:pPr>
            <a:r>
              <a:rPr lang="en-US" sz="4083" spc="400">
                <a:solidFill>
                  <a:srgbClr val="231F20"/>
                </a:solidFill>
                <a:latin typeface="Times New Roman Ultra-Bold"/>
              </a:rPr>
              <a:t>TIMELINE CHARTS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77022" y="2450200"/>
            <a:ext cx="14192184" cy="6530622"/>
          </a:xfrm>
          <a:custGeom>
            <a:avLst/>
            <a:gdLst/>
            <a:ahLst/>
            <a:cxnLst/>
            <a:rect r="r" b="b" t="t" l="l"/>
            <a:pathLst>
              <a:path h="6530622" w="14192184">
                <a:moveTo>
                  <a:pt x="0" y="0"/>
                </a:moveTo>
                <a:lnTo>
                  <a:pt x="14192184" y="0"/>
                </a:lnTo>
                <a:lnTo>
                  <a:pt x="14192184" y="6530622"/>
                </a:lnTo>
                <a:lnTo>
                  <a:pt x="0" y="6530622"/>
                </a:lnTo>
                <a:lnTo>
                  <a:pt x="0" y="0"/>
                </a:lnTo>
                <a:close/>
              </a:path>
            </a:pathLst>
          </a:custGeom>
          <a:blipFill>
            <a:blip r:embed="rId4"/>
            <a:stretch>
              <a:fillRect l="0" t="0" r="0" b="0"/>
            </a:stretch>
          </a:blipFill>
        </p:spPr>
      </p:sp>
      <p:sp>
        <p:nvSpPr>
          <p:cNvPr name="TextBox 5" id="5"/>
          <p:cNvSpPr txBox="true"/>
          <p:nvPr/>
        </p:nvSpPr>
        <p:spPr>
          <a:xfrm rot="0">
            <a:off x="2577022" y="1041869"/>
            <a:ext cx="6715400" cy="683513"/>
          </a:xfrm>
          <a:prstGeom prst="rect">
            <a:avLst/>
          </a:prstGeom>
        </p:spPr>
        <p:txBody>
          <a:bodyPr anchor="t" rtlCol="false" tIns="0" lIns="0" bIns="0" rIns="0">
            <a:spAutoFit/>
          </a:bodyPr>
          <a:lstStyle/>
          <a:p>
            <a:pPr algn="l">
              <a:lnSpc>
                <a:spcPts val="4968"/>
              </a:lnSpc>
            </a:pPr>
            <a:r>
              <a:rPr lang="en-US" sz="3600" spc="352">
                <a:solidFill>
                  <a:srgbClr val="231F20"/>
                </a:solidFill>
                <a:latin typeface="Times New Roman Ultra-Bold"/>
              </a:rPr>
              <a:t>SIGNUP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172806" y="6308294"/>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78692" y="2265374"/>
            <a:ext cx="13536126" cy="6218158"/>
          </a:xfrm>
          <a:custGeom>
            <a:avLst/>
            <a:gdLst/>
            <a:ahLst/>
            <a:cxnLst/>
            <a:rect r="r" b="b" t="t" l="l"/>
            <a:pathLst>
              <a:path h="6218158" w="13536126">
                <a:moveTo>
                  <a:pt x="0" y="0"/>
                </a:moveTo>
                <a:lnTo>
                  <a:pt x="13536126" y="0"/>
                </a:lnTo>
                <a:lnTo>
                  <a:pt x="13536126" y="6218158"/>
                </a:lnTo>
                <a:lnTo>
                  <a:pt x="0" y="6218158"/>
                </a:lnTo>
                <a:lnTo>
                  <a:pt x="0" y="0"/>
                </a:lnTo>
                <a:close/>
              </a:path>
            </a:pathLst>
          </a:custGeom>
          <a:blipFill>
            <a:blip r:embed="rId4"/>
            <a:stretch>
              <a:fillRect l="0" t="0" r="0" b="0"/>
            </a:stretch>
          </a:blipFill>
        </p:spPr>
      </p:sp>
      <p:sp>
        <p:nvSpPr>
          <p:cNvPr name="TextBox 5" id="5"/>
          <p:cNvSpPr txBox="true"/>
          <p:nvPr/>
        </p:nvSpPr>
        <p:spPr>
          <a:xfrm rot="0">
            <a:off x="2897742" y="885825"/>
            <a:ext cx="5713086" cy="713231"/>
          </a:xfrm>
          <a:prstGeom prst="rect">
            <a:avLst/>
          </a:prstGeom>
        </p:spPr>
        <p:txBody>
          <a:bodyPr anchor="t" rtlCol="false" tIns="0" lIns="0" bIns="0" rIns="0">
            <a:spAutoFit/>
          </a:bodyPr>
          <a:lstStyle/>
          <a:p>
            <a:pPr algn="l">
              <a:lnSpc>
                <a:spcPts val="5244"/>
              </a:lnSpc>
            </a:pPr>
            <a:r>
              <a:rPr lang="en-US" sz="3800" spc="372">
                <a:solidFill>
                  <a:srgbClr val="231F20"/>
                </a:solidFill>
                <a:latin typeface="Times New Roman Ultra-Bold"/>
              </a:rPr>
              <a:t>LOGIN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478469" y="-346199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172806" y="6308294"/>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40201" y="2650683"/>
            <a:ext cx="13870732" cy="5668921"/>
          </a:xfrm>
          <a:custGeom>
            <a:avLst/>
            <a:gdLst/>
            <a:ahLst/>
            <a:cxnLst/>
            <a:rect r="r" b="b" t="t" l="l"/>
            <a:pathLst>
              <a:path h="5668921" w="13870732">
                <a:moveTo>
                  <a:pt x="0" y="0"/>
                </a:moveTo>
                <a:lnTo>
                  <a:pt x="13870733" y="0"/>
                </a:lnTo>
                <a:lnTo>
                  <a:pt x="13870733" y="5668921"/>
                </a:lnTo>
                <a:lnTo>
                  <a:pt x="0" y="5668921"/>
                </a:lnTo>
                <a:lnTo>
                  <a:pt x="0" y="0"/>
                </a:lnTo>
                <a:close/>
              </a:path>
            </a:pathLst>
          </a:custGeom>
          <a:blipFill>
            <a:blip r:embed="rId4"/>
            <a:stretch>
              <a:fillRect l="-21836" t="-12053" r="-21836" b="0"/>
            </a:stretch>
          </a:blipFill>
        </p:spPr>
      </p:sp>
      <p:sp>
        <p:nvSpPr>
          <p:cNvPr name="TextBox 5" id="5"/>
          <p:cNvSpPr txBox="true"/>
          <p:nvPr/>
        </p:nvSpPr>
        <p:spPr>
          <a:xfrm rot="0">
            <a:off x="2340201" y="591122"/>
            <a:ext cx="10706823" cy="756284"/>
          </a:xfrm>
          <a:prstGeom prst="rect">
            <a:avLst/>
          </a:prstGeom>
        </p:spPr>
        <p:txBody>
          <a:bodyPr anchor="t" rtlCol="false" tIns="0" lIns="0" bIns="0" rIns="0">
            <a:spAutoFit/>
          </a:bodyPr>
          <a:lstStyle/>
          <a:p>
            <a:pPr algn="l">
              <a:lnSpc>
                <a:spcPts val="5520"/>
              </a:lnSpc>
            </a:pPr>
            <a:r>
              <a:rPr lang="en-US" sz="4000" spc="392">
                <a:solidFill>
                  <a:srgbClr val="231F20"/>
                </a:solidFill>
                <a:latin typeface="Times New Roman Ultra-Bold"/>
              </a:rPr>
              <a:t>CERTIFICATE TEMPLATE FORM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549955" y="-344940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89184" y="1313878"/>
            <a:ext cx="13509631" cy="7460980"/>
          </a:xfrm>
          <a:custGeom>
            <a:avLst/>
            <a:gdLst/>
            <a:ahLst/>
            <a:cxnLst/>
            <a:rect r="r" b="b" t="t" l="l"/>
            <a:pathLst>
              <a:path h="7460980" w="13509631">
                <a:moveTo>
                  <a:pt x="0" y="0"/>
                </a:moveTo>
                <a:lnTo>
                  <a:pt x="13509632" y="0"/>
                </a:lnTo>
                <a:lnTo>
                  <a:pt x="13509632" y="7460981"/>
                </a:lnTo>
                <a:lnTo>
                  <a:pt x="0" y="7460981"/>
                </a:lnTo>
                <a:lnTo>
                  <a:pt x="0" y="0"/>
                </a:lnTo>
                <a:close/>
              </a:path>
            </a:pathLst>
          </a:custGeom>
          <a:blipFill>
            <a:blip r:embed="rId4"/>
            <a:stretch>
              <a:fillRect l="0" t="-7901" r="0" b="-5267"/>
            </a:stretch>
          </a:blipFill>
        </p:spPr>
      </p:sp>
      <p:sp>
        <p:nvSpPr>
          <p:cNvPr name="TextBox 5" id="5"/>
          <p:cNvSpPr txBox="true"/>
          <p:nvPr/>
        </p:nvSpPr>
        <p:spPr>
          <a:xfrm rot="0">
            <a:off x="4788204" y="315469"/>
            <a:ext cx="8076788" cy="713231"/>
          </a:xfrm>
          <a:prstGeom prst="rect">
            <a:avLst/>
          </a:prstGeom>
        </p:spPr>
        <p:txBody>
          <a:bodyPr anchor="t" rtlCol="false" tIns="0" lIns="0" bIns="0" rIns="0">
            <a:spAutoFit/>
          </a:bodyPr>
          <a:lstStyle/>
          <a:p>
            <a:pPr algn="l">
              <a:lnSpc>
                <a:spcPts val="5244"/>
              </a:lnSpc>
            </a:pPr>
            <a:r>
              <a:rPr lang="en-US" sz="3800" spc="372">
                <a:solidFill>
                  <a:srgbClr val="231F20"/>
                </a:solidFill>
                <a:latin typeface="Times New Roman Ultra-Bold"/>
              </a:rPr>
              <a:t>GENERATED</a:t>
            </a:r>
            <a:r>
              <a:rPr lang="en-US" sz="3800" spc="372">
                <a:solidFill>
                  <a:srgbClr val="231F20"/>
                </a:solidFill>
                <a:latin typeface="Times New Roman Ultra-Bold"/>
              </a:rPr>
              <a:t> CERTIFICATE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549955" y="-344940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55333" y="2236755"/>
            <a:ext cx="12398724" cy="7389888"/>
          </a:xfrm>
          <a:custGeom>
            <a:avLst/>
            <a:gdLst/>
            <a:ahLst/>
            <a:cxnLst/>
            <a:rect r="r" b="b" t="t" l="l"/>
            <a:pathLst>
              <a:path h="7389888" w="12398724">
                <a:moveTo>
                  <a:pt x="0" y="0"/>
                </a:moveTo>
                <a:lnTo>
                  <a:pt x="12398725" y="0"/>
                </a:lnTo>
                <a:lnTo>
                  <a:pt x="12398725" y="7389888"/>
                </a:lnTo>
                <a:lnTo>
                  <a:pt x="0" y="7389888"/>
                </a:lnTo>
                <a:lnTo>
                  <a:pt x="0" y="0"/>
                </a:lnTo>
                <a:close/>
              </a:path>
            </a:pathLst>
          </a:custGeom>
          <a:blipFill>
            <a:blip r:embed="rId4"/>
            <a:stretch>
              <a:fillRect l="0" t="0" r="0" b="-4862"/>
            </a:stretch>
          </a:blipFill>
        </p:spPr>
      </p:sp>
      <p:sp>
        <p:nvSpPr>
          <p:cNvPr name="TextBox 5" id="5"/>
          <p:cNvSpPr txBox="true"/>
          <p:nvPr/>
        </p:nvSpPr>
        <p:spPr>
          <a:xfrm rot="0">
            <a:off x="4788204" y="315469"/>
            <a:ext cx="8076788" cy="713231"/>
          </a:xfrm>
          <a:prstGeom prst="rect">
            <a:avLst/>
          </a:prstGeom>
        </p:spPr>
        <p:txBody>
          <a:bodyPr anchor="t" rtlCol="false" tIns="0" lIns="0" bIns="0" rIns="0">
            <a:spAutoFit/>
          </a:bodyPr>
          <a:lstStyle/>
          <a:p>
            <a:pPr algn="l">
              <a:lnSpc>
                <a:spcPts val="5244"/>
              </a:lnSpc>
            </a:pPr>
            <a:r>
              <a:rPr lang="en-US" sz="3800" spc="372">
                <a:solidFill>
                  <a:srgbClr val="231F20"/>
                </a:solidFill>
                <a:latin typeface="Times New Roman Bold"/>
              </a:rPr>
              <a:t>FRONTEND DEPLOYMENT</a:t>
            </a:r>
          </a:p>
        </p:txBody>
      </p:sp>
      <p:sp>
        <p:nvSpPr>
          <p:cNvPr name="TextBox 6" id="6"/>
          <p:cNvSpPr txBox="true"/>
          <p:nvPr/>
        </p:nvSpPr>
        <p:spPr>
          <a:xfrm rot="0">
            <a:off x="3255333" y="1388804"/>
            <a:ext cx="8076788" cy="552831"/>
          </a:xfrm>
          <a:prstGeom prst="rect">
            <a:avLst/>
          </a:prstGeom>
        </p:spPr>
        <p:txBody>
          <a:bodyPr anchor="t" rtlCol="false" tIns="0" lIns="0" bIns="0" rIns="0">
            <a:spAutoFit/>
          </a:bodyPr>
          <a:lstStyle/>
          <a:p>
            <a:pPr algn="l">
              <a:lnSpc>
                <a:spcPts val="4001"/>
              </a:lnSpc>
            </a:pPr>
            <a:r>
              <a:rPr lang="en-US" sz="2899" spc="284" u="sng">
                <a:solidFill>
                  <a:srgbClr val="231F20"/>
                </a:solidFill>
                <a:latin typeface="Times New Roman Bold"/>
                <a:hlinkClick r:id="rId5" tooltip="https://main.d2c3dfgs4y51vu.amplifyapp.com/https:/main.d2c3dfgs4y51vu.amplifyapp.com/"/>
              </a:rPr>
              <a:t>WEBSITE URL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549955" y="-344940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87679" y="1562107"/>
            <a:ext cx="12912641" cy="7696193"/>
          </a:xfrm>
          <a:custGeom>
            <a:avLst/>
            <a:gdLst/>
            <a:ahLst/>
            <a:cxnLst/>
            <a:rect r="r" b="b" t="t" l="l"/>
            <a:pathLst>
              <a:path h="7696193" w="12912641">
                <a:moveTo>
                  <a:pt x="0" y="0"/>
                </a:moveTo>
                <a:lnTo>
                  <a:pt x="12912642" y="0"/>
                </a:lnTo>
                <a:lnTo>
                  <a:pt x="12912642" y="7696193"/>
                </a:lnTo>
                <a:lnTo>
                  <a:pt x="0" y="7696193"/>
                </a:lnTo>
                <a:lnTo>
                  <a:pt x="0" y="0"/>
                </a:lnTo>
                <a:close/>
              </a:path>
            </a:pathLst>
          </a:custGeom>
          <a:blipFill>
            <a:blip r:embed="rId4"/>
            <a:stretch>
              <a:fillRect l="0" t="0" r="0" b="-4862"/>
            </a:stretch>
          </a:blipFill>
        </p:spPr>
      </p:sp>
      <p:sp>
        <p:nvSpPr>
          <p:cNvPr name="TextBox 5" id="5"/>
          <p:cNvSpPr txBox="true"/>
          <p:nvPr/>
        </p:nvSpPr>
        <p:spPr>
          <a:xfrm rot="0">
            <a:off x="5105606" y="315469"/>
            <a:ext cx="8076788" cy="713231"/>
          </a:xfrm>
          <a:prstGeom prst="rect">
            <a:avLst/>
          </a:prstGeom>
        </p:spPr>
        <p:txBody>
          <a:bodyPr anchor="t" rtlCol="false" tIns="0" lIns="0" bIns="0" rIns="0">
            <a:spAutoFit/>
          </a:bodyPr>
          <a:lstStyle/>
          <a:p>
            <a:pPr algn="l">
              <a:lnSpc>
                <a:spcPts val="5244"/>
              </a:lnSpc>
            </a:pPr>
            <a:r>
              <a:rPr lang="en-US" sz="3800" spc="372">
                <a:solidFill>
                  <a:srgbClr val="231F20"/>
                </a:solidFill>
                <a:latin typeface="Times New Roman Bold"/>
              </a:rPr>
              <a:t>BACKEND DEPLOYMENT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549955" y="-344940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050674" y="510224"/>
            <a:ext cx="9734539" cy="713231"/>
          </a:xfrm>
          <a:prstGeom prst="rect">
            <a:avLst/>
          </a:prstGeom>
        </p:spPr>
        <p:txBody>
          <a:bodyPr anchor="t" rtlCol="false" tIns="0" lIns="0" bIns="0" rIns="0">
            <a:spAutoFit/>
          </a:bodyPr>
          <a:lstStyle/>
          <a:p>
            <a:pPr algn="l">
              <a:lnSpc>
                <a:spcPts val="5244"/>
              </a:lnSpc>
            </a:pPr>
            <a:r>
              <a:rPr lang="en-US" sz="3800" spc="372">
                <a:solidFill>
                  <a:srgbClr val="231F20"/>
                </a:solidFill>
                <a:latin typeface="Times New Roman Bold"/>
              </a:rPr>
              <a:t>ADMIN PANEL FOR VALIDATION</a:t>
            </a:r>
          </a:p>
        </p:txBody>
      </p:sp>
      <p:sp>
        <p:nvSpPr>
          <p:cNvPr name="Freeform 5" id="5"/>
          <p:cNvSpPr/>
          <p:nvPr/>
        </p:nvSpPr>
        <p:spPr>
          <a:xfrm flipH="false" flipV="false" rot="0">
            <a:off x="2020676" y="1659221"/>
            <a:ext cx="14246647" cy="8005259"/>
          </a:xfrm>
          <a:custGeom>
            <a:avLst/>
            <a:gdLst/>
            <a:ahLst/>
            <a:cxnLst/>
            <a:rect r="r" b="b" t="t" l="l"/>
            <a:pathLst>
              <a:path h="8005259" w="14246647">
                <a:moveTo>
                  <a:pt x="0" y="0"/>
                </a:moveTo>
                <a:lnTo>
                  <a:pt x="14246648" y="0"/>
                </a:lnTo>
                <a:lnTo>
                  <a:pt x="14246648" y="8005258"/>
                </a:lnTo>
                <a:lnTo>
                  <a:pt x="0" y="8005258"/>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549955" y="-344940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90333" y="1576393"/>
            <a:ext cx="13671190" cy="7681907"/>
          </a:xfrm>
          <a:custGeom>
            <a:avLst/>
            <a:gdLst/>
            <a:ahLst/>
            <a:cxnLst/>
            <a:rect r="r" b="b" t="t" l="l"/>
            <a:pathLst>
              <a:path h="7681907" w="13671190">
                <a:moveTo>
                  <a:pt x="0" y="0"/>
                </a:moveTo>
                <a:lnTo>
                  <a:pt x="13671190" y="0"/>
                </a:lnTo>
                <a:lnTo>
                  <a:pt x="13671190" y="7681907"/>
                </a:lnTo>
                <a:lnTo>
                  <a:pt x="0" y="7681907"/>
                </a:lnTo>
                <a:lnTo>
                  <a:pt x="0" y="0"/>
                </a:lnTo>
                <a:close/>
              </a:path>
            </a:pathLst>
          </a:custGeom>
          <a:blipFill>
            <a:blip r:embed="rId4"/>
            <a:stretch>
              <a:fillRect l="0" t="0" r="0" b="0"/>
            </a:stretch>
          </a:blipFill>
        </p:spPr>
      </p:sp>
      <p:sp>
        <p:nvSpPr>
          <p:cNvPr name="TextBox 5" id="5"/>
          <p:cNvSpPr txBox="true"/>
          <p:nvPr/>
        </p:nvSpPr>
        <p:spPr>
          <a:xfrm rot="0">
            <a:off x="4050674" y="510224"/>
            <a:ext cx="11091380" cy="713231"/>
          </a:xfrm>
          <a:prstGeom prst="rect">
            <a:avLst/>
          </a:prstGeom>
        </p:spPr>
        <p:txBody>
          <a:bodyPr anchor="t" rtlCol="false" tIns="0" lIns="0" bIns="0" rIns="0">
            <a:spAutoFit/>
          </a:bodyPr>
          <a:lstStyle/>
          <a:p>
            <a:pPr algn="l">
              <a:lnSpc>
                <a:spcPts val="5244"/>
              </a:lnSpc>
            </a:pPr>
            <a:r>
              <a:rPr lang="en-US" sz="3800" spc="372">
                <a:solidFill>
                  <a:srgbClr val="231F20"/>
                </a:solidFill>
                <a:latin typeface="Times New Roman Ultra-Bold"/>
              </a:rPr>
              <a:t>ADDING CERTIFICATE DETAILS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549955" y="-344940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42847" y="1831393"/>
            <a:ext cx="14213926" cy="7426907"/>
          </a:xfrm>
          <a:custGeom>
            <a:avLst/>
            <a:gdLst/>
            <a:ahLst/>
            <a:cxnLst/>
            <a:rect r="r" b="b" t="t" l="l"/>
            <a:pathLst>
              <a:path h="7426907" w="14213926">
                <a:moveTo>
                  <a:pt x="0" y="0"/>
                </a:moveTo>
                <a:lnTo>
                  <a:pt x="14213926" y="0"/>
                </a:lnTo>
                <a:lnTo>
                  <a:pt x="14213926" y="7426907"/>
                </a:lnTo>
                <a:lnTo>
                  <a:pt x="0" y="7426907"/>
                </a:lnTo>
                <a:lnTo>
                  <a:pt x="0" y="0"/>
                </a:lnTo>
                <a:close/>
              </a:path>
            </a:pathLst>
          </a:custGeom>
          <a:blipFill>
            <a:blip r:embed="rId4"/>
            <a:stretch>
              <a:fillRect l="0" t="0" r="0" b="0"/>
            </a:stretch>
          </a:blipFill>
        </p:spPr>
      </p:sp>
      <p:sp>
        <p:nvSpPr>
          <p:cNvPr name="TextBox 5" id="5"/>
          <p:cNvSpPr txBox="true"/>
          <p:nvPr/>
        </p:nvSpPr>
        <p:spPr>
          <a:xfrm rot="0">
            <a:off x="4050674" y="510224"/>
            <a:ext cx="11091380" cy="713231"/>
          </a:xfrm>
          <a:prstGeom prst="rect">
            <a:avLst/>
          </a:prstGeom>
        </p:spPr>
        <p:txBody>
          <a:bodyPr anchor="t" rtlCol="false" tIns="0" lIns="0" bIns="0" rIns="0">
            <a:spAutoFit/>
          </a:bodyPr>
          <a:lstStyle/>
          <a:p>
            <a:pPr algn="l">
              <a:lnSpc>
                <a:spcPts val="5244"/>
              </a:lnSpc>
            </a:pPr>
            <a:r>
              <a:rPr lang="en-US" sz="3800" spc="372">
                <a:solidFill>
                  <a:srgbClr val="231F20"/>
                </a:solidFill>
                <a:latin typeface="Times New Roman Ultra-Bold"/>
              </a:rPr>
              <a:t>CERTIFICATE DATA IN BLOCKCHAIN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926800">
            <a:off x="-4480478" y="6979151"/>
            <a:ext cx="7629294" cy="7828566"/>
          </a:xfrm>
          <a:custGeom>
            <a:avLst/>
            <a:gdLst/>
            <a:ahLst/>
            <a:cxnLst/>
            <a:rect r="r" b="b" t="t" l="l"/>
            <a:pathLst>
              <a:path h="7828566" w="7629294">
                <a:moveTo>
                  <a:pt x="0" y="0"/>
                </a:moveTo>
                <a:lnTo>
                  <a:pt x="7629293" y="0"/>
                </a:lnTo>
                <a:lnTo>
                  <a:pt x="7629293"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81538" y="983"/>
            <a:ext cx="12542682" cy="1179953"/>
          </a:xfrm>
          <a:prstGeom prst="rect">
            <a:avLst/>
          </a:prstGeom>
        </p:spPr>
        <p:txBody>
          <a:bodyPr anchor="t" rtlCol="false" tIns="0" lIns="0" bIns="0" rIns="0">
            <a:spAutoFit/>
          </a:bodyPr>
          <a:lstStyle/>
          <a:p>
            <a:pPr algn="ctr">
              <a:lnSpc>
                <a:spcPts val="8694"/>
              </a:lnSpc>
            </a:pPr>
            <a:r>
              <a:rPr lang="en-US" sz="6300" spc="617">
                <a:solidFill>
                  <a:srgbClr val="231F20"/>
                </a:solidFill>
                <a:latin typeface="Times New Roman Bold"/>
              </a:rPr>
              <a:t>TABLE OF CONTENT</a:t>
            </a:r>
          </a:p>
        </p:txBody>
      </p:sp>
      <p:sp>
        <p:nvSpPr>
          <p:cNvPr name="TextBox 4" id="4"/>
          <p:cNvSpPr txBox="true"/>
          <p:nvPr/>
        </p:nvSpPr>
        <p:spPr>
          <a:xfrm rot="0">
            <a:off x="3083926" y="1248664"/>
            <a:ext cx="13054246" cy="9038336"/>
          </a:xfrm>
          <a:prstGeom prst="rect">
            <a:avLst/>
          </a:prstGeom>
        </p:spPr>
        <p:txBody>
          <a:bodyPr anchor="t" rtlCol="false" tIns="0" lIns="0" bIns="0" rIns="0">
            <a:spAutoFit/>
          </a:bodyPr>
          <a:lstStyle/>
          <a:p>
            <a:pPr algn="l" marL="734059" indent="-367030" lvl="1">
              <a:lnSpc>
                <a:spcPts val="6561"/>
              </a:lnSpc>
              <a:buFont typeface="Arial"/>
              <a:buChar char="•"/>
            </a:pPr>
            <a:r>
              <a:rPr lang="en-US" sz="3399">
                <a:solidFill>
                  <a:srgbClr val="000000"/>
                </a:solidFill>
                <a:latin typeface="Noto Serif"/>
              </a:rPr>
              <a:t>Introduction</a:t>
            </a:r>
          </a:p>
          <a:p>
            <a:pPr algn="l" marL="734059" indent="-367030" lvl="1">
              <a:lnSpc>
                <a:spcPts val="6561"/>
              </a:lnSpc>
              <a:buFont typeface="Arial"/>
              <a:buChar char="•"/>
            </a:pPr>
            <a:r>
              <a:rPr lang="en-US" sz="3399">
                <a:solidFill>
                  <a:srgbClr val="000000"/>
                </a:solidFill>
                <a:latin typeface="Noto Serif"/>
              </a:rPr>
              <a:t>Objectives</a:t>
            </a:r>
          </a:p>
          <a:p>
            <a:pPr algn="l" marL="734059" indent="-367030" lvl="1">
              <a:lnSpc>
                <a:spcPts val="6561"/>
              </a:lnSpc>
              <a:buFont typeface="Arial"/>
              <a:buChar char="•"/>
            </a:pPr>
            <a:r>
              <a:rPr lang="en-US" sz="3399">
                <a:solidFill>
                  <a:srgbClr val="000000"/>
                </a:solidFill>
                <a:latin typeface="Noto Serif"/>
              </a:rPr>
              <a:t>Related Background</a:t>
            </a:r>
          </a:p>
          <a:p>
            <a:pPr algn="l" marL="734059" indent="-367030" lvl="1">
              <a:lnSpc>
                <a:spcPts val="6561"/>
              </a:lnSpc>
              <a:buFont typeface="Arial"/>
              <a:buChar char="•"/>
            </a:pPr>
            <a:r>
              <a:rPr lang="en-US" sz="3399">
                <a:solidFill>
                  <a:srgbClr val="000000"/>
                </a:solidFill>
                <a:latin typeface="Noto Serif"/>
              </a:rPr>
              <a:t>Expected Outcome</a:t>
            </a:r>
          </a:p>
          <a:p>
            <a:pPr algn="l" marL="734059" indent="-367030" lvl="1">
              <a:lnSpc>
                <a:spcPts val="6561"/>
              </a:lnSpc>
              <a:buFont typeface="Arial"/>
              <a:buChar char="•"/>
            </a:pPr>
            <a:r>
              <a:rPr lang="en-US" sz="3399">
                <a:solidFill>
                  <a:srgbClr val="000000"/>
                </a:solidFill>
                <a:latin typeface="Noto Serif"/>
              </a:rPr>
              <a:t>Tools &amp; Technology</a:t>
            </a:r>
          </a:p>
          <a:p>
            <a:pPr algn="l" marL="734059" indent="-367030" lvl="1">
              <a:lnSpc>
                <a:spcPts val="6561"/>
              </a:lnSpc>
              <a:buFont typeface="Arial"/>
              <a:buChar char="•"/>
            </a:pPr>
            <a:r>
              <a:rPr lang="en-US" sz="3399">
                <a:solidFill>
                  <a:srgbClr val="000000"/>
                </a:solidFill>
                <a:latin typeface="Noto Serif"/>
              </a:rPr>
              <a:t>Methodology (Modules)</a:t>
            </a:r>
          </a:p>
          <a:p>
            <a:pPr algn="l" marL="734059" indent="-367030" lvl="1">
              <a:lnSpc>
                <a:spcPts val="6561"/>
              </a:lnSpc>
              <a:buFont typeface="Arial"/>
              <a:buChar char="•"/>
            </a:pPr>
            <a:r>
              <a:rPr lang="en-US" sz="3399">
                <a:solidFill>
                  <a:srgbClr val="000000"/>
                </a:solidFill>
                <a:latin typeface="Noto Serif"/>
              </a:rPr>
              <a:t>Design / Diagrams &amp; TimeLine Charts with Milestones</a:t>
            </a:r>
          </a:p>
          <a:p>
            <a:pPr algn="l" marL="734059" indent="-367030" lvl="1">
              <a:lnSpc>
                <a:spcPts val="6561"/>
              </a:lnSpc>
              <a:buFont typeface="Arial"/>
              <a:buChar char="•"/>
            </a:pPr>
            <a:r>
              <a:rPr lang="en-US" sz="3399">
                <a:solidFill>
                  <a:srgbClr val="000000"/>
                </a:solidFill>
                <a:latin typeface="Noto Serif"/>
              </a:rPr>
              <a:t>Flowchart &amp; Algorithms</a:t>
            </a:r>
          </a:p>
          <a:p>
            <a:pPr algn="l" marL="734059" indent="-367030" lvl="1">
              <a:lnSpc>
                <a:spcPts val="6561"/>
              </a:lnSpc>
              <a:buFont typeface="Arial"/>
              <a:buChar char="•"/>
            </a:pPr>
            <a:r>
              <a:rPr lang="en-US" sz="3399">
                <a:solidFill>
                  <a:srgbClr val="000000"/>
                </a:solidFill>
                <a:latin typeface="Noto Serif"/>
              </a:rPr>
              <a:t>Implementation Details</a:t>
            </a:r>
          </a:p>
          <a:p>
            <a:pPr algn="l" marL="734059" indent="-367030" lvl="1">
              <a:lnSpc>
                <a:spcPts val="6561"/>
              </a:lnSpc>
              <a:buFont typeface="Arial"/>
              <a:buChar char="•"/>
            </a:pPr>
            <a:r>
              <a:rPr lang="en-US" sz="3399">
                <a:solidFill>
                  <a:srgbClr val="000000"/>
                </a:solidFill>
                <a:latin typeface="Noto Serif"/>
              </a:rPr>
              <a:t>Conclusion</a:t>
            </a:r>
          </a:p>
          <a:p>
            <a:pPr algn="l" marL="734059" indent="-367030" lvl="1">
              <a:lnSpc>
                <a:spcPts val="6561"/>
              </a:lnSpc>
              <a:buFont typeface="Arial"/>
              <a:buChar char="•"/>
            </a:pPr>
            <a:r>
              <a:rPr lang="en-US" sz="3399">
                <a:solidFill>
                  <a:srgbClr val="000000"/>
                </a:solidFill>
                <a:latin typeface="Noto Serif"/>
              </a:rPr>
              <a:t>References</a:t>
            </a:r>
          </a:p>
        </p:txBody>
      </p:sp>
      <p:sp>
        <p:nvSpPr>
          <p:cNvPr name="Freeform 5" id="5"/>
          <p:cNvSpPr/>
          <p:nvPr/>
        </p:nvSpPr>
        <p:spPr>
          <a:xfrm flipH="false" flipV="false" rot="6001980">
            <a:off x="14944485" y="-320902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108560">
            <a:off x="14632122" y="-3831364"/>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549955" y="-344940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05982" y="1877294"/>
            <a:ext cx="14179012" cy="7381006"/>
          </a:xfrm>
          <a:custGeom>
            <a:avLst/>
            <a:gdLst/>
            <a:ahLst/>
            <a:cxnLst/>
            <a:rect r="r" b="b" t="t" l="l"/>
            <a:pathLst>
              <a:path h="7381006" w="14179012">
                <a:moveTo>
                  <a:pt x="0" y="0"/>
                </a:moveTo>
                <a:lnTo>
                  <a:pt x="14179012" y="0"/>
                </a:lnTo>
                <a:lnTo>
                  <a:pt x="14179012" y="7381006"/>
                </a:lnTo>
                <a:lnTo>
                  <a:pt x="0" y="7381006"/>
                </a:lnTo>
                <a:lnTo>
                  <a:pt x="0" y="0"/>
                </a:lnTo>
                <a:close/>
              </a:path>
            </a:pathLst>
          </a:custGeom>
          <a:blipFill>
            <a:blip r:embed="rId4"/>
            <a:stretch>
              <a:fillRect l="0" t="0" r="0" b="0"/>
            </a:stretch>
          </a:blipFill>
        </p:spPr>
      </p:sp>
      <p:sp>
        <p:nvSpPr>
          <p:cNvPr name="TextBox 5" id="5"/>
          <p:cNvSpPr txBox="true"/>
          <p:nvPr/>
        </p:nvSpPr>
        <p:spPr>
          <a:xfrm rot="0">
            <a:off x="4050674" y="600647"/>
            <a:ext cx="11091380" cy="713231"/>
          </a:xfrm>
          <a:prstGeom prst="rect">
            <a:avLst/>
          </a:prstGeom>
        </p:spPr>
        <p:txBody>
          <a:bodyPr anchor="t" rtlCol="false" tIns="0" lIns="0" bIns="0" rIns="0">
            <a:spAutoFit/>
          </a:bodyPr>
          <a:lstStyle/>
          <a:p>
            <a:pPr algn="l">
              <a:lnSpc>
                <a:spcPts val="5244"/>
              </a:lnSpc>
            </a:pPr>
            <a:r>
              <a:rPr lang="en-US" sz="3800" spc="372">
                <a:solidFill>
                  <a:srgbClr val="231F20"/>
                </a:solidFill>
                <a:latin typeface="Times New Roman Ultra-Bold"/>
              </a:rPr>
              <a:t>QRCODE READER FOR VERIFICATION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549955" y="-344940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75934" y="1576393"/>
            <a:ext cx="13671190" cy="7681907"/>
          </a:xfrm>
          <a:custGeom>
            <a:avLst/>
            <a:gdLst/>
            <a:ahLst/>
            <a:cxnLst/>
            <a:rect r="r" b="b" t="t" l="l"/>
            <a:pathLst>
              <a:path h="7681907" w="13671190">
                <a:moveTo>
                  <a:pt x="0" y="0"/>
                </a:moveTo>
                <a:lnTo>
                  <a:pt x="13671190" y="0"/>
                </a:lnTo>
                <a:lnTo>
                  <a:pt x="13671190" y="7681907"/>
                </a:lnTo>
                <a:lnTo>
                  <a:pt x="0" y="7681907"/>
                </a:lnTo>
                <a:lnTo>
                  <a:pt x="0" y="0"/>
                </a:lnTo>
                <a:close/>
              </a:path>
            </a:pathLst>
          </a:custGeom>
          <a:blipFill>
            <a:blip r:embed="rId4"/>
            <a:stretch>
              <a:fillRect l="0" t="0" r="0" b="0"/>
            </a:stretch>
          </a:blipFill>
        </p:spPr>
      </p:sp>
      <p:sp>
        <p:nvSpPr>
          <p:cNvPr name="TextBox 5" id="5"/>
          <p:cNvSpPr txBox="true"/>
          <p:nvPr/>
        </p:nvSpPr>
        <p:spPr>
          <a:xfrm rot="0">
            <a:off x="4050674" y="600647"/>
            <a:ext cx="11091380" cy="713231"/>
          </a:xfrm>
          <a:prstGeom prst="rect">
            <a:avLst/>
          </a:prstGeom>
        </p:spPr>
        <p:txBody>
          <a:bodyPr anchor="t" rtlCol="false" tIns="0" lIns="0" bIns="0" rIns="0">
            <a:spAutoFit/>
          </a:bodyPr>
          <a:lstStyle/>
          <a:p>
            <a:pPr algn="l">
              <a:lnSpc>
                <a:spcPts val="5244"/>
              </a:lnSpc>
            </a:pPr>
            <a:r>
              <a:rPr lang="en-US" sz="3800" spc="372">
                <a:solidFill>
                  <a:srgbClr val="231F20"/>
                </a:solidFill>
                <a:latin typeface="Times New Roman Ultra-Bold"/>
              </a:rPr>
              <a:t>CERTIFICATE’S VERIFIED DATA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20263" y="2061635"/>
            <a:ext cx="12247474" cy="7895788"/>
          </a:xfrm>
          <a:custGeom>
            <a:avLst/>
            <a:gdLst/>
            <a:ahLst/>
            <a:cxnLst/>
            <a:rect r="r" b="b" t="t" l="l"/>
            <a:pathLst>
              <a:path h="7895788" w="12247474">
                <a:moveTo>
                  <a:pt x="0" y="0"/>
                </a:moveTo>
                <a:lnTo>
                  <a:pt x="12247474" y="0"/>
                </a:lnTo>
                <a:lnTo>
                  <a:pt x="12247474" y="7895788"/>
                </a:lnTo>
                <a:lnTo>
                  <a:pt x="0" y="7895788"/>
                </a:lnTo>
                <a:lnTo>
                  <a:pt x="0" y="0"/>
                </a:lnTo>
                <a:close/>
              </a:path>
            </a:pathLst>
          </a:custGeom>
          <a:blipFill>
            <a:blip r:embed="rId4"/>
            <a:stretch>
              <a:fillRect l="-5187" t="0" r="-11982" b="0"/>
            </a:stretch>
          </a:blipFill>
        </p:spPr>
      </p:sp>
      <p:sp>
        <p:nvSpPr>
          <p:cNvPr name="TextBox 5" id="5"/>
          <p:cNvSpPr txBox="true"/>
          <p:nvPr/>
        </p:nvSpPr>
        <p:spPr>
          <a:xfrm rot="0">
            <a:off x="6969934" y="591122"/>
            <a:ext cx="4348132" cy="789812"/>
          </a:xfrm>
          <a:prstGeom prst="rect">
            <a:avLst/>
          </a:prstGeom>
        </p:spPr>
        <p:txBody>
          <a:bodyPr anchor="t" rtlCol="false" tIns="0" lIns="0" bIns="0" rIns="0">
            <a:spAutoFit/>
          </a:bodyPr>
          <a:lstStyle/>
          <a:p>
            <a:pPr algn="l">
              <a:lnSpc>
                <a:spcPts val="5796"/>
              </a:lnSpc>
            </a:pPr>
            <a:r>
              <a:rPr lang="en-US" sz="4200" spc="411">
                <a:solidFill>
                  <a:srgbClr val="231F20"/>
                </a:solidFill>
                <a:latin typeface="Times New Roman Ultra-Bold"/>
              </a:rPr>
              <a:t>FLOWCHART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16081" y="217449"/>
            <a:ext cx="4348132" cy="729995"/>
          </a:xfrm>
          <a:prstGeom prst="rect">
            <a:avLst/>
          </a:prstGeom>
        </p:spPr>
        <p:txBody>
          <a:bodyPr anchor="t" rtlCol="false" tIns="0" lIns="0" bIns="0" rIns="0">
            <a:spAutoFit/>
          </a:bodyPr>
          <a:lstStyle/>
          <a:p>
            <a:pPr algn="l">
              <a:lnSpc>
                <a:spcPts val="5382"/>
              </a:lnSpc>
            </a:pPr>
            <a:r>
              <a:rPr lang="en-US" sz="3900" spc="382">
                <a:solidFill>
                  <a:srgbClr val="231F20"/>
                </a:solidFill>
                <a:latin typeface="Times New Roman Ultra-Bold"/>
              </a:rPr>
              <a:t>ALGORITHM</a:t>
            </a:r>
          </a:p>
        </p:txBody>
      </p:sp>
      <p:sp>
        <p:nvSpPr>
          <p:cNvPr name="TextBox 5" id="5"/>
          <p:cNvSpPr txBox="true"/>
          <p:nvPr/>
        </p:nvSpPr>
        <p:spPr>
          <a:xfrm rot="0">
            <a:off x="2516081" y="1260975"/>
            <a:ext cx="15182189" cy="8702040"/>
          </a:xfrm>
          <a:prstGeom prst="rect">
            <a:avLst/>
          </a:prstGeom>
        </p:spPr>
        <p:txBody>
          <a:bodyPr anchor="t" rtlCol="false" tIns="0" lIns="0" bIns="0" rIns="0">
            <a:spAutoFit/>
          </a:bodyPr>
          <a:lstStyle/>
          <a:p>
            <a:pPr algn="l">
              <a:lnSpc>
                <a:spcPts val="4480"/>
              </a:lnSpc>
            </a:pPr>
            <a:r>
              <a:rPr lang="en-US" sz="3200">
                <a:solidFill>
                  <a:srgbClr val="000000"/>
                </a:solidFill>
                <a:latin typeface="Noto Serif Bold"/>
              </a:rPr>
              <a:t>Hashing Algorithm:</a:t>
            </a:r>
          </a:p>
          <a:p>
            <a:pPr algn="l">
              <a:lnSpc>
                <a:spcPts val="4340"/>
              </a:lnSpc>
            </a:pPr>
          </a:p>
          <a:p>
            <a:pPr algn="l" marL="669291" indent="-334646" lvl="1">
              <a:lnSpc>
                <a:spcPts val="4340"/>
              </a:lnSpc>
              <a:buFont typeface="Arial"/>
              <a:buChar char="•"/>
            </a:pPr>
            <a:r>
              <a:rPr lang="en-US" sz="3100">
                <a:solidFill>
                  <a:srgbClr val="000000"/>
                </a:solidFill>
                <a:latin typeface="Noto Serif"/>
              </a:rPr>
              <a:t>SHA-256 algorithm is used for generating cryptographic hash of certificate data.</a:t>
            </a:r>
          </a:p>
          <a:p>
            <a:pPr algn="l" marL="669291" indent="-334646" lvl="1">
              <a:lnSpc>
                <a:spcPts val="4340"/>
              </a:lnSpc>
              <a:buFont typeface="Arial"/>
              <a:buChar char="•"/>
            </a:pPr>
            <a:r>
              <a:rPr lang="en-US" sz="3100">
                <a:solidFill>
                  <a:srgbClr val="000000"/>
                </a:solidFill>
                <a:latin typeface="Noto Serif"/>
              </a:rPr>
              <a:t>Ensures data integrity and tamper-proofing.</a:t>
            </a:r>
          </a:p>
          <a:p>
            <a:pPr algn="l">
              <a:lnSpc>
                <a:spcPts val="4340"/>
              </a:lnSpc>
            </a:pPr>
          </a:p>
          <a:p>
            <a:pPr algn="l">
              <a:lnSpc>
                <a:spcPts val="4480"/>
              </a:lnSpc>
            </a:pPr>
            <a:r>
              <a:rPr lang="en-US" sz="3200">
                <a:solidFill>
                  <a:srgbClr val="000000"/>
                </a:solidFill>
                <a:latin typeface="Noto Serif Bold"/>
              </a:rPr>
              <a:t>Validation Algorithm:</a:t>
            </a:r>
          </a:p>
          <a:p>
            <a:pPr algn="l">
              <a:lnSpc>
                <a:spcPts val="4340"/>
              </a:lnSpc>
            </a:pPr>
          </a:p>
          <a:p>
            <a:pPr algn="l" marL="669291" indent="-334646" lvl="1">
              <a:lnSpc>
                <a:spcPts val="4340"/>
              </a:lnSpc>
              <a:buFont typeface="Arial"/>
              <a:buChar char="•"/>
            </a:pPr>
            <a:r>
              <a:rPr lang="en-US" sz="3100">
                <a:solidFill>
                  <a:srgbClr val="000000"/>
                </a:solidFill>
                <a:latin typeface="Noto Serif"/>
              </a:rPr>
              <a:t>In Validation process, the certificate gets added to the blockchain and at the same time, a QRCode will be generated in the name of the user mentioned in the certificate.</a:t>
            </a:r>
          </a:p>
          <a:p>
            <a:pPr algn="l" marL="669291" indent="-334646" lvl="1">
              <a:lnSpc>
                <a:spcPts val="4340"/>
              </a:lnSpc>
              <a:buFont typeface="Arial"/>
              <a:buChar char="•"/>
            </a:pPr>
            <a:r>
              <a:rPr lang="en-US" sz="3100">
                <a:solidFill>
                  <a:srgbClr val="000000"/>
                </a:solidFill>
                <a:latin typeface="Noto Serif"/>
              </a:rPr>
              <a:t>This QRCode contains the certificate data along with authenticity via deployment in blockchain.</a:t>
            </a:r>
          </a:p>
          <a:p>
            <a:pPr algn="l" marL="669291" indent="-334646" lvl="1">
              <a:lnSpc>
                <a:spcPts val="4340"/>
              </a:lnSpc>
              <a:buFont typeface="Arial"/>
              <a:buChar char="•"/>
            </a:pPr>
            <a:r>
              <a:rPr lang="en-US" sz="3100">
                <a:solidFill>
                  <a:srgbClr val="000000"/>
                </a:solidFill>
                <a:latin typeface="Noto Serif"/>
              </a:rPr>
              <a:t>These QRCodes can be verified by scan the QRCode using a specific browser extension. This verification takes place locally within the blockchain network.</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815705" y="592265"/>
            <a:ext cx="8975661" cy="729995"/>
          </a:xfrm>
          <a:prstGeom prst="rect">
            <a:avLst/>
          </a:prstGeom>
        </p:spPr>
        <p:txBody>
          <a:bodyPr anchor="t" rtlCol="false" tIns="0" lIns="0" bIns="0" rIns="0">
            <a:spAutoFit/>
          </a:bodyPr>
          <a:lstStyle/>
          <a:p>
            <a:pPr algn="l">
              <a:lnSpc>
                <a:spcPts val="5382"/>
              </a:lnSpc>
            </a:pPr>
            <a:r>
              <a:rPr lang="en-US" sz="3900" spc="382">
                <a:solidFill>
                  <a:srgbClr val="231F20"/>
                </a:solidFill>
                <a:latin typeface="Times New Roman Ultra-Bold"/>
              </a:rPr>
              <a:t>IMPLEMENTATION DETAILS</a:t>
            </a:r>
          </a:p>
        </p:txBody>
      </p:sp>
      <p:sp>
        <p:nvSpPr>
          <p:cNvPr name="TextBox 5" id="5"/>
          <p:cNvSpPr txBox="true"/>
          <p:nvPr/>
        </p:nvSpPr>
        <p:spPr>
          <a:xfrm rot="0">
            <a:off x="2549372" y="2117725"/>
            <a:ext cx="12321446" cy="7592695"/>
          </a:xfrm>
          <a:prstGeom prst="rect">
            <a:avLst/>
          </a:prstGeom>
        </p:spPr>
        <p:txBody>
          <a:bodyPr anchor="t" rtlCol="false" tIns="0" lIns="0" bIns="0" rIns="0">
            <a:spAutoFit/>
          </a:bodyPr>
          <a:lstStyle/>
          <a:p>
            <a:pPr algn="l" marL="798828" indent="-399414" lvl="1">
              <a:lnSpc>
                <a:spcPts val="5179"/>
              </a:lnSpc>
              <a:buFont typeface="Arial"/>
              <a:buChar char="•"/>
            </a:pPr>
            <a:r>
              <a:rPr lang="en-US" sz="3699">
                <a:solidFill>
                  <a:srgbClr val="000000"/>
                </a:solidFill>
                <a:latin typeface="Noto Serif"/>
              </a:rPr>
              <a:t>Wrote a code for backend which contains APIs for,</a:t>
            </a:r>
          </a:p>
          <a:p>
            <a:pPr algn="l">
              <a:lnSpc>
                <a:spcPts val="3080"/>
              </a:lnSpc>
            </a:pPr>
          </a:p>
          <a:p>
            <a:pPr algn="l" marL="798828" indent="-399414" lvl="1">
              <a:lnSpc>
                <a:spcPts val="5179"/>
              </a:lnSpc>
              <a:buAutoNum type="arabicPeriod" startAt="1"/>
            </a:pPr>
            <a:r>
              <a:rPr lang="en-US" sz="3699">
                <a:solidFill>
                  <a:srgbClr val="000000"/>
                </a:solidFill>
                <a:latin typeface="Noto Serif"/>
              </a:rPr>
              <a:t> </a:t>
            </a:r>
            <a:r>
              <a:rPr lang="en-US" sz="3699">
                <a:solidFill>
                  <a:srgbClr val="000000"/>
                </a:solidFill>
                <a:latin typeface="Noto Serif"/>
              </a:rPr>
              <a:t>Login</a:t>
            </a:r>
          </a:p>
          <a:p>
            <a:pPr algn="l">
              <a:lnSpc>
                <a:spcPts val="5179"/>
              </a:lnSpc>
            </a:pPr>
            <a:r>
              <a:rPr lang="en-US" sz="3699">
                <a:solidFill>
                  <a:srgbClr val="000000"/>
                </a:solidFill>
                <a:latin typeface="Noto Serif"/>
              </a:rPr>
              <a:t>   2. </a:t>
            </a:r>
            <a:r>
              <a:rPr lang="en-US" sz="3699">
                <a:solidFill>
                  <a:srgbClr val="000000"/>
                </a:solidFill>
                <a:latin typeface="Noto Serif"/>
              </a:rPr>
              <a:t>Signup</a:t>
            </a:r>
          </a:p>
          <a:p>
            <a:pPr algn="l">
              <a:lnSpc>
                <a:spcPts val="5179"/>
              </a:lnSpc>
            </a:pPr>
            <a:r>
              <a:rPr lang="en-US" sz="3699">
                <a:solidFill>
                  <a:srgbClr val="000000"/>
                </a:solidFill>
                <a:latin typeface="Noto Serif"/>
              </a:rPr>
              <a:t>   3. </a:t>
            </a:r>
            <a:r>
              <a:rPr lang="en-US" sz="3699">
                <a:solidFill>
                  <a:srgbClr val="000000"/>
                </a:solidFill>
                <a:latin typeface="Noto Serif"/>
              </a:rPr>
              <a:t>Admin</a:t>
            </a:r>
          </a:p>
          <a:p>
            <a:pPr algn="l">
              <a:lnSpc>
                <a:spcPts val="5179"/>
              </a:lnSpc>
            </a:pPr>
            <a:r>
              <a:rPr lang="en-US" sz="3699">
                <a:solidFill>
                  <a:srgbClr val="000000"/>
                </a:solidFill>
                <a:latin typeface="Noto Serif"/>
              </a:rPr>
              <a:t>   4. </a:t>
            </a:r>
            <a:r>
              <a:rPr lang="en-US" sz="3699">
                <a:solidFill>
                  <a:srgbClr val="000000"/>
                </a:solidFill>
                <a:latin typeface="Noto Serif"/>
              </a:rPr>
              <a:t>User</a:t>
            </a:r>
          </a:p>
          <a:p>
            <a:pPr algn="l">
              <a:lnSpc>
                <a:spcPts val="5179"/>
              </a:lnSpc>
            </a:pPr>
            <a:r>
              <a:rPr lang="en-US" sz="3699">
                <a:solidFill>
                  <a:srgbClr val="000000"/>
                </a:solidFill>
                <a:latin typeface="Noto Serif"/>
              </a:rPr>
              <a:t>   5. </a:t>
            </a:r>
            <a:r>
              <a:rPr lang="en-US" sz="3699">
                <a:solidFill>
                  <a:srgbClr val="000000"/>
                </a:solidFill>
                <a:latin typeface="Noto Serif"/>
              </a:rPr>
              <a:t>Certificate template form</a:t>
            </a:r>
          </a:p>
          <a:p>
            <a:pPr algn="l">
              <a:lnSpc>
                <a:spcPts val="5179"/>
              </a:lnSpc>
            </a:pPr>
            <a:r>
              <a:rPr lang="en-US" sz="3699">
                <a:solidFill>
                  <a:srgbClr val="000000"/>
                </a:solidFill>
                <a:latin typeface="Noto Serif"/>
              </a:rPr>
              <a:t>   6. </a:t>
            </a:r>
            <a:r>
              <a:rPr lang="en-US" sz="3699">
                <a:solidFill>
                  <a:srgbClr val="000000"/>
                </a:solidFill>
                <a:latin typeface="Noto Serif"/>
              </a:rPr>
              <a:t>Certificate updation</a:t>
            </a:r>
          </a:p>
          <a:p>
            <a:pPr algn="l">
              <a:lnSpc>
                <a:spcPts val="5179"/>
              </a:lnSpc>
            </a:pPr>
            <a:r>
              <a:rPr lang="en-US" sz="3699">
                <a:solidFill>
                  <a:srgbClr val="000000"/>
                </a:solidFill>
                <a:latin typeface="Noto Serif"/>
              </a:rPr>
              <a:t>   7. </a:t>
            </a:r>
            <a:r>
              <a:rPr lang="en-US" sz="3699">
                <a:solidFill>
                  <a:srgbClr val="000000"/>
                </a:solidFill>
                <a:latin typeface="Noto Serif"/>
              </a:rPr>
              <a:t>Certificate creation</a:t>
            </a:r>
          </a:p>
          <a:p>
            <a:pPr algn="l">
              <a:lnSpc>
                <a:spcPts val="5179"/>
              </a:lnSpc>
            </a:pPr>
            <a:r>
              <a:rPr lang="en-US" sz="3699">
                <a:solidFill>
                  <a:srgbClr val="000000"/>
                </a:solidFill>
                <a:latin typeface="Noto Serif"/>
              </a:rPr>
              <a:t>   8. Certificate validation</a:t>
            </a:r>
          </a:p>
          <a:p>
            <a:pPr algn="l">
              <a:lnSpc>
                <a:spcPts val="5179"/>
              </a:lnSpc>
            </a:pPr>
            <a:r>
              <a:rPr lang="en-US" sz="3699">
                <a:solidFill>
                  <a:srgbClr val="000000"/>
                </a:solidFill>
                <a:latin typeface="Noto Serif"/>
              </a:rPr>
              <a:t>   9. Certificate verification</a:t>
            </a:r>
          </a:p>
          <a:p>
            <a:pPr algn="l">
              <a:lnSpc>
                <a:spcPts val="517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848997" y="298705"/>
            <a:ext cx="8975661" cy="729995"/>
          </a:xfrm>
          <a:prstGeom prst="rect">
            <a:avLst/>
          </a:prstGeom>
        </p:spPr>
        <p:txBody>
          <a:bodyPr anchor="t" rtlCol="false" tIns="0" lIns="0" bIns="0" rIns="0">
            <a:spAutoFit/>
          </a:bodyPr>
          <a:lstStyle/>
          <a:p>
            <a:pPr algn="l">
              <a:lnSpc>
                <a:spcPts val="5382"/>
              </a:lnSpc>
            </a:pPr>
            <a:r>
              <a:rPr lang="en-US" sz="3900" spc="382">
                <a:solidFill>
                  <a:srgbClr val="231F20"/>
                </a:solidFill>
                <a:latin typeface="Times New Roman Ultra-Bold"/>
              </a:rPr>
              <a:t>IMPLEMENTATION DETAILS</a:t>
            </a:r>
          </a:p>
        </p:txBody>
      </p:sp>
      <p:sp>
        <p:nvSpPr>
          <p:cNvPr name="TextBox 5" id="5"/>
          <p:cNvSpPr txBox="true"/>
          <p:nvPr/>
        </p:nvSpPr>
        <p:spPr>
          <a:xfrm rot="0">
            <a:off x="2549372" y="1651643"/>
            <a:ext cx="14709928" cy="3916045"/>
          </a:xfrm>
          <a:prstGeom prst="rect">
            <a:avLst/>
          </a:prstGeom>
        </p:spPr>
        <p:txBody>
          <a:bodyPr anchor="t" rtlCol="false" tIns="0" lIns="0" bIns="0" rIns="0">
            <a:spAutoFit/>
          </a:bodyPr>
          <a:lstStyle/>
          <a:p>
            <a:pPr algn="l" marL="798828" indent="-399414" lvl="1">
              <a:lnSpc>
                <a:spcPts val="5179"/>
              </a:lnSpc>
              <a:buFont typeface="Arial"/>
              <a:buChar char="•"/>
            </a:pPr>
            <a:r>
              <a:rPr lang="en-US" sz="3699">
                <a:solidFill>
                  <a:srgbClr val="000000"/>
                </a:solidFill>
                <a:latin typeface="Noto Serif"/>
              </a:rPr>
              <a:t>Backend Codes for 3 models, controllers which are as below,</a:t>
            </a:r>
          </a:p>
          <a:p>
            <a:pPr algn="l">
              <a:lnSpc>
                <a:spcPts val="5179"/>
              </a:lnSpc>
            </a:pPr>
          </a:p>
          <a:p>
            <a:pPr algn="l" marL="798828" indent="-399414" lvl="1">
              <a:lnSpc>
                <a:spcPts val="5179"/>
              </a:lnSpc>
              <a:buAutoNum type="arabicPeriod" startAt="1"/>
            </a:pPr>
            <a:r>
              <a:rPr lang="en-US" sz="3699">
                <a:solidFill>
                  <a:srgbClr val="000000"/>
                </a:solidFill>
                <a:latin typeface="Noto Serif"/>
              </a:rPr>
              <a:t>Certificate</a:t>
            </a:r>
          </a:p>
          <a:p>
            <a:pPr algn="l">
              <a:lnSpc>
                <a:spcPts val="5179"/>
              </a:lnSpc>
            </a:pPr>
            <a:r>
              <a:rPr lang="en-US" sz="3699">
                <a:solidFill>
                  <a:srgbClr val="000000"/>
                </a:solidFill>
                <a:latin typeface="Noto Serif"/>
              </a:rPr>
              <a:t>   2. </a:t>
            </a:r>
            <a:r>
              <a:rPr lang="en-US" sz="3699">
                <a:solidFill>
                  <a:srgbClr val="000000"/>
                </a:solidFill>
                <a:latin typeface="Noto Serif"/>
              </a:rPr>
              <a:t>Template</a:t>
            </a:r>
          </a:p>
          <a:p>
            <a:pPr algn="l">
              <a:lnSpc>
                <a:spcPts val="5179"/>
              </a:lnSpc>
            </a:pPr>
            <a:r>
              <a:rPr lang="en-US" sz="3699">
                <a:solidFill>
                  <a:srgbClr val="000000"/>
                </a:solidFill>
                <a:latin typeface="Noto Serif"/>
              </a:rPr>
              <a:t>   3. </a:t>
            </a:r>
            <a:r>
              <a:rPr lang="en-US" sz="3699">
                <a:solidFill>
                  <a:srgbClr val="000000"/>
                </a:solidFill>
                <a:latin typeface="Noto Serif"/>
              </a:rPr>
              <a:t>User</a:t>
            </a:r>
          </a:p>
          <a:p>
            <a:pPr algn="l">
              <a:lnSpc>
                <a:spcPts val="5179"/>
              </a:lnSpc>
            </a:pPr>
          </a:p>
        </p:txBody>
      </p:sp>
      <p:sp>
        <p:nvSpPr>
          <p:cNvPr name="TextBox 6" id="6"/>
          <p:cNvSpPr txBox="true"/>
          <p:nvPr/>
        </p:nvSpPr>
        <p:spPr>
          <a:xfrm rot="0">
            <a:off x="2549372" y="5501013"/>
            <a:ext cx="12321446" cy="3916045"/>
          </a:xfrm>
          <a:prstGeom prst="rect">
            <a:avLst/>
          </a:prstGeom>
        </p:spPr>
        <p:txBody>
          <a:bodyPr anchor="t" rtlCol="false" tIns="0" lIns="0" bIns="0" rIns="0">
            <a:spAutoFit/>
          </a:bodyPr>
          <a:lstStyle/>
          <a:p>
            <a:pPr algn="l" marL="798828" indent="-399414" lvl="1">
              <a:lnSpc>
                <a:spcPts val="5179"/>
              </a:lnSpc>
              <a:buFont typeface="Arial"/>
              <a:buChar char="•"/>
            </a:pPr>
            <a:r>
              <a:rPr lang="en-US" sz="3699">
                <a:solidFill>
                  <a:srgbClr val="000000"/>
                </a:solidFill>
                <a:latin typeface="Noto Serif"/>
              </a:rPr>
              <a:t>Backend Codes for 4 routes which are as below,</a:t>
            </a:r>
          </a:p>
          <a:p>
            <a:pPr algn="l">
              <a:lnSpc>
                <a:spcPts val="5179"/>
              </a:lnSpc>
            </a:pPr>
          </a:p>
          <a:p>
            <a:pPr algn="l" marL="798828" indent="-399414" lvl="1">
              <a:lnSpc>
                <a:spcPts val="5179"/>
              </a:lnSpc>
              <a:buAutoNum type="arabicPeriod" startAt="1"/>
            </a:pPr>
            <a:r>
              <a:rPr lang="en-US" sz="3699">
                <a:solidFill>
                  <a:srgbClr val="000000"/>
                </a:solidFill>
                <a:latin typeface="Noto Serif"/>
              </a:rPr>
              <a:t>Certificate</a:t>
            </a:r>
          </a:p>
          <a:p>
            <a:pPr algn="l">
              <a:lnSpc>
                <a:spcPts val="5179"/>
              </a:lnSpc>
            </a:pPr>
            <a:r>
              <a:rPr lang="en-US" sz="3699">
                <a:solidFill>
                  <a:srgbClr val="000000"/>
                </a:solidFill>
                <a:latin typeface="Noto Serif"/>
              </a:rPr>
              <a:t>   2. </a:t>
            </a:r>
            <a:r>
              <a:rPr lang="en-US" sz="3699">
                <a:solidFill>
                  <a:srgbClr val="000000"/>
                </a:solidFill>
                <a:latin typeface="Noto Serif"/>
              </a:rPr>
              <a:t>Template</a:t>
            </a:r>
          </a:p>
          <a:p>
            <a:pPr algn="l">
              <a:lnSpc>
                <a:spcPts val="5179"/>
              </a:lnSpc>
            </a:pPr>
            <a:r>
              <a:rPr lang="en-US" sz="3699">
                <a:solidFill>
                  <a:srgbClr val="000000"/>
                </a:solidFill>
                <a:latin typeface="Noto Serif"/>
              </a:rPr>
              <a:t>   3. </a:t>
            </a:r>
            <a:r>
              <a:rPr lang="en-US" sz="3699">
                <a:solidFill>
                  <a:srgbClr val="000000"/>
                </a:solidFill>
                <a:latin typeface="Noto Serif"/>
              </a:rPr>
              <a:t>User</a:t>
            </a:r>
          </a:p>
          <a:p>
            <a:pPr algn="l">
              <a:lnSpc>
                <a:spcPts val="5179"/>
              </a:lnSpc>
            </a:pPr>
            <a:r>
              <a:rPr lang="en-US" sz="3699">
                <a:solidFill>
                  <a:srgbClr val="000000"/>
                </a:solidFill>
                <a:latin typeface="Noto Serif"/>
              </a:rPr>
              <a:t>   4. Index</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84274" y="272416"/>
            <a:ext cx="8975661" cy="756284"/>
          </a:xfrm>
          <a:prstGeom prst="rect">
            <a:avLst/>
          </a:prstGeom>
        </p:spPr>
        <p:txBody>
          <a:bodyPr anchor="t" rtlCol="false" tIns="0" lIns="0" bIns="0" rIns="0">
            <a:spAutoFit/>
          </a:bodyPr>
          <a:lstStyle/>
          <a:p>
            <a:pPr algn="l">
              <a:lnSpc>
                <a:spcPts val="5520"/>
              </a:lnSpc>
            </a:pPr>
            <a:r>
              <a:rPr lang="en-US" sz="4000" spc="392">
                <a:solidFill>
                  <a:srgbClr val="231F20"/>
                </a:solidFill>
                <a:latin typeface="Times New Roman Ultra-Bold"/>
              </a:rPr>
              <a:t>IMPLEMENTATION DETAILS</a:t>
            </a:r>
          </a:p>
        </p:txBody>
      </p:sp>
      <p:sp>
        <p:nvSpPr>
          <p:cNvPr name="TextBox 5" id="5"/>
          <p:cNvSpPr txBox="true"/>
          <p:nvPr/>
        </p:nvSpPr>
        <p:spPr>
          <a:xfrm rot="0">
            <a:off x="1784274" y="1463454"/>
            <a:ext cx="14719453" cy="11145520"/>
          </a:xfrm>
          <a:prstGeom prst="rect">
            <a:avLst/>
          </a:prstGeom>
        </p:spPr>
        <p:txBody>
          <a:bodyPr anchor="t" rtlCol="false" tIns="0" lIns="0" bIns="0" rIns="0">
            <a:spAutoFit/>
          </a:bodyPr>
          <a:lstStyle/>
          <a:p>
            <a:pPr algn="l">
              <a:lnSpc>
                <a:spcPts val="5179"/>
              </a:lnSpc>
            </a:pPr>
            <a:r>
              <a:rPr lang="en-US" sz="3699">
                <a:solidFill>
                  <a:srgbClr val="000000"/>
                </a:solidFill>
                <a:latin typeface="Noto Serif"/>
              </a:rPr>
              <a:t>Wrote a code for frontend which contains the section as below,</a:t>
            </a:r>
          </a:p>
          <a:p>
            <a:pPr algn="l">
              <a:lnSpc>
                <a:spcPts val="5179"/>
              </a:lnSpc>
            </a:pPr>
          </a:p>
          <a:p>
            <a:pPr algn="l" marL="798828" indent="-399414" lvl="1">
              <a:lnSpc>
                <a:spcPts val="5179"/>
              </a:lnSpc>
              <a:buFont typeface="Arial"/>
              <a:buChar char="•"/>
            </a:pPr>
            <a:r>
              <a:rPr lang="en-US" sz="3699">
                <a:solidFill>
                  <a:srgbClr val="000000"/>
                </a:solidFill>
                <a:latin typeface="Noto Serif"/>
              </a:rPr>
              <a:t>Login</a:t>
            </a:r>
          </a:p>
          <a:p>
            <a:pPr algn="l" marL="798828" indent="-399414" lvl="1">
              <a:lnSpc>
                <a:spcPts val="5179"/>
              </a:lnSpc>
              <a:buFont typeface="Arial"/>
              <a:buChar char="•"/>
            </a:pPr>
            <a:r>
              <a:rPr lang="en-US" sz="3699">
                <a:solidFill>
                  <a:srgbClr val="000000"/>
                </a:solidFill>
                <a:latin typeface="Noto Serif"/>
              </a:rPr>
              <a:t>Signup</a:t>
            </a:r>
          </a:p>
          <a:p>
            <a:pPr algn="l" marL="798828" indent="-399414" lvl="1">
              <a:lnSpc>
                <a:spcPts val="5179"/>
              </a:lnSpc>
              <a:buFont typeface="Arial"/>
              <a:buChar char="•"/>
            </a:pPr>
            <a:r>
              <a:rPr lang="en-US" sz="3699">
                <a:solidFill>
                  <a:srgbClr val="000000"/>
                </a:solidFill>
                <a:latin typeface="Noto Serif"/>
              </a:rPr>
              <a:t>Dashboard</a:t>
            </a:r>
          </a:p>
          <a:p>
            <a:pPr algn="l" marL="798828" indent="-399414" lvl="1">
              <a:lnSpc>
                <a:spcPts val="5179"/>
              </a:lnSpc>
              <a:buFont typeface="Arial"/>
              <a:buChar char="•"/>
            </a:pPr>
            <a:r>
              <a:rPr lang="en-US" sz="3699">
                <a:solidFill>
                  <a:srgbClr val="000000"/>
                </a:solidFill>
                <a:latin typeface="Noto Serif"/>
              </a:rPr>
              <a:t>Certificate generation </a:t>
            </a:r>
          </a:p>
          <a:p>
            <a:pPr algn="l" marL="798828" indent="-399414" lvl="1">
              <a:lnSpc>
                <a:spcPts val="5179"/>
              </a:lnSpc>
              <a:buFont typeface="Arial"/>
              <a:buChar char="•"/>
            </a:pPr>
            <a:r>
              <a:rPr lang="en-US" sz="3699">
                <a:solidFill>
                  <a:srgbClr val="000000"/>
                </a:solidFill>
                <a:latin typeface="Noto Serif"/>
              </a:rPr>
              <a:t>Template form</a:t>
            </a:r>
          </a:p>
          <a:p>
            <a:pPr algn="l" marL="798828" indent="-399414" lvl="1">
              <a:lnSpc>
                <a:spcPts val="5179"/>
              </a:lnSpc>
              <a:buFont typeface="Arial"/>
              <a:buChar char="•"/>
            </a:pPr>
            <a:r>
              <a:rPr lang="en-US" sz="3699">
                <a:solidFill>
                  <a:srgbClr val="000000"/>
                </a:solidFill>
                <a:latin typeface="Noto Serif"/>
              </a:rPr>
              <a:t>Navigation bar</a:t>
            </a:r>
          </a:p>
          <a:p>
            <a:pPr algn="l" marL="798828" indent="-399414" lvl="1">
              <a:lnSpc>
                <a:spcPts val="5179"/>
              </a:lnSpc>
              <a:buFont typeface="Arial"/>
              <a:buChar char="•"/>
            </a:pPr>
            <a:r>
              <a:rPr lang="en-US" sz="3699">
                <a:solidFill>
                  <a:srgbClr val="000000"/>
                </a:solidFill>
                <a:latin typeface="Noto Serif"/>
              </a:rPr>
              <a:t>Add Certificate</a:t>
            </a:r>
          </a:p>
          <a:p>
            <a:pPr algn="l" marL="798828" indent="-399414" lvl="1">
              <a:lnSpc>
                <a:spcPts val="5179"/>
              </a:lnSpc>
              <a:buFont typeface="Arial"/>
              <a:buChar char="•"/>
            </a:pPr>
            <a:r>
              <a:rPr lang="en-US" sz="3699">
                <a:solidFill>
                  <a:srgbClr val="000000"/>
                </a:solidFill>
                <a:latin typeface="Noto Serif"/>
              </a:rPr>
              <a:t>Validate Certificate</a:t>
            </a:r>
          </a:p>
          <a:p>
            <a:pPr algn="l" marL="798828" indent="-399414" lvl="1">
              <a:lnSpc>
                <a:spcPts val="5179"/>
              </a:lnSpc>
              <a:buFont typeface="Arial"/>
              <a:buChar char="•"/>
            </a:pPr>
            <a:r>
              <a:rPr lang="en-US" sz="3699">
                <a:solidFill>
                  <a:srgbClr val="000000"/>
                </a:solidFill>
                <a:latin typeface="Noto Serif"/>
              </a:rPr>
              <a:t>Verify Certificate</a:t>
            </a:r>
          </a:p>
          <a:p>
            <a:pPr algn="l" marL="798828" indent="-399414" lvl="1">
              <a:lnSpc>
                <a:spcPts val="5179"/>
              </a:lnSpc>
              <a:buFont typeface="Arial"/>
              <a:buChar char="•"/>
            </a:pPr>
            <a:r>
              <a:rPr lang="en-US" sz="3699">
                <a:solidFill>
                  <a:srgbClr val="000000"/>
                </a:solidFill>
                <a:latin typeface="Noto Serif"/>
              </a:rPr>
              <a:t>If Validated, Authentic Certificate data</a:t>
            </a:r>
          </a:p>
          <a:p>
            <a:pPr algn="l" marL="798828" indent="-399414" lvl="1">
              <a:lnSpc>
                <a:spcPts val="5179"/>
              </a:lnSpc>
              <a:buFont typeface="Arial"/>
              <a:buChar char="•"/>
            </a:pPr>
            <a:r>
              <a:rPr lang="en-US" sz="3699">
                <a:solidFill>
                  <a:srgbClr val="000000"/>
                </a:solidFill>
                <a:latin typeface="Noto Serif"/>
              </a:rPr>
              <a:t>Else, Verification failed</a:t>
            </a:r>
          </a:p>
          <a:p>
            <a:pPr algn="l">
              <a:lnSpc>
                <a:spcPts val="5179"/>
              </a:lnSpc>
            </a:pPr>
          </a:p>
          <a:p>
            <a:pPr algn="l">
              <a:lnSpc>
                <a:spcPts val="5179"/>
              </a:lnSpc>
            </a:pPr>
          </a:p>
          <a:p>
            <a:pPr algn="l">
              <a:lnSpc>
                <a:spcPts val="5179"/>
              </a:lnSpc>
            </a:pPr>
          </a:p>
          <a:p>
            <a:pPr algn="l">
              <a:lnSpc>
                <a:spcPts val="517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68674" y="876300"/>
            <a:ext cx="8975661" cy="756284"/>
          </a:xfrm>
          <a:prstGeom prst="rect">
            <a:avLst/>
          </a:prstGeom>
        </p:spPr>
        <p:txBody>
          <a:bodyPr anchor="t" rtlCol="false" tIns="0" lIns="0" bIns="0" rIns="0">
            <a:spAutoFit/>
          </a:bodyPr>
          <a:lstStyle/>
          <a:p>
            <a:pPr algn="l">
              <a:lnSpc>
                <a:spcPts val="5520"/>
              </a:lnSpc>
            </a:pPr>
            <a:r>
              <a:rPr lang="en-US" sz="4000" spc="392">
                <a:solidFill>
                  <a:srgbClr val="231F20"/>
                </a:solidFill>
                <a:latin typeface="Times New Roman Ultra-Bold"/>
              </a:rPr>
              <a:t>CONCLUSION</a:t>
            </a:r>
          </a:p>
        </p:txBody>
      </p:sp>
      <p:sp>
        <p:nvSpPr>
          <p:cNvPr name="TextBox 5" id="5"/>
          <p:cNvSpPr txBox="true"/>
          <p:nvPr/>
        </p:nvSpPr>
        <p:spPr>
          <a:xfrm rot="0">
            <a:off x="2268674" y="2430768"/>
            <a:ext cx="13750651" cy="3063875"/>
          </a:xfrm>
          <a:prstGeom prst="rect">
            <a:avLst/>
          </a:prstGeom>
        </p:spPr>
        <p:txBody>
          <a:bodyPr anchor="t" rtlCol="false" tIns="0" lIns="0" bIns="0" rIns="0">
            <a:spAutoFit/>
          </a:bodyPr>
          <a:lstStyle/>
          <a:p>
            <a:pPr algn="l">
              <a:lnSpc>
                <a:spcPts val="4899"/>
              </a:lnSpc>
            </a:pPr>
            <a:r>
              <a:rPr lang="en-US" sz="3499">
                <a:solidFill>
                  <a:srgbClr val="000000"/>
                </a:solidFill>
                <a:latin typeface="Noto Serif"/>
              </a:rPr>
              <a:t>To sum up, creating the Online Blockchain-based Certificate Generation and Validation System for Government Organizations is a big step forward in how certificates are handled. This system uses blockchain technology, which makes it strong and safe for issuing and checking certificates.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57230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01715" y="1175924"/>
            <a:ext cx="8975661" cy="756284"/>
          </a:xfrm>
          <a:prstGeom prst="rect">
            <a:avLst/>
          </a:prstGeom>
        </p:spPr>
        <p:txBody>
          <a:bodyPr anchor="t" rtlCol="false" tIns="0" lIns="0" bIns="0" rIns="0">
            <a:spAutoFit/>
          </a:bodyPr>
          <a:lstStyle/>
          <a:p>
            <a:pPr algn="l">
              <a:lnSpc>
                <a:spcPts val="5520"/>
              </a:lnSpc>
            </a:pPr>
            <a:r>
              <a:rPr lang="en-US" sz="4000" spc="392">
                <a:solidFill>
                  <a:srgbClr val="231F20"/>
                </a:solidFill>
                <a:latin typeface="Times New Roman Ultra-Bold"/>
              </a:rPr>
              <a:t>REFERENCES</a:t>
            </a:r>
          </a:p>
        </p:txBody>
      </p:sp>
      <p:sp>
        <p:nvSpPr>
          <p:cNvPr name="TextBox 5" id="5"/>
          <p:cNvSpPr txBox="true"/>
          <p:nvPr/>
        </p:nvSpPr>
        <p:spPr>
          <a:xfrm rot="0">
            <a:off x="2268674" y="2900917"/>
            <a:ext cx="15282064" cy="3683000"/>
          </a:xfrm>
          <a:prstGeom prst="rect">
            <a:avLst/>
          </a:prstGeom>
        </p:spPr>
        <p:txBody>
          <a:bodyPr anchor="t" rtlCol="false" tIns="0" lIns="0" bIns="0" rIns="0">
            <a:spAutoFit/>
          </a:bodyPr>
          <a:lstStyle/>
          <a:p>
            <a:pPr algn="l" marL="755649" indent="-377824" lvl="1">
              <a:lnSpc>
                <a:spcPts val="4899"/>
              </a:lnSpc>
              <a:buFont typeface="Arial"/>
              <a:buChar char="•"/>
            </a:pPr>
            <a:r>
              <a:rPr lang="en-US" sz="3499">
                <a:solidFill>
                  <a:srgbClr val="000000"/>
                </a:solidFill>
                <a:latin typeface="Noto Serif"/>
              </a:rPr>
              <a:t>https://aws.amazon.com/amplify/</a:t>
            </a:r>
          </a:p>
          <a:p>
            <a:pPr algn="l">
              <a:lnSpc>
                <a:spcPts val="4899"/>
              </a:lnSpc>
            </a:pPr>
          </a:p>
          <a:p>
            <a:pPr algn="l" marL="755649" indent="-377824" lvl="1">
              <a:lnSpc>
                <a:spcPts val="4899"/>
              </a:lnSpc>
              <a:buFont typeface="Arial"/>
              <a:buChar char="•"/>
            </a:pPr>
            <a:r>
              <a:rPr lang="en-US" sz="3499">
                <a:solidFill>
                  <a:srgbClr val="000000"/>
                </a:solidFill>
                <a:latin typeface="Noto Serif"/>
              </a:rPr>
              <a:t>https://devfolio.co/projects/digicerti-2b65/update/ce13024565ee40159850a4440212aa04</a:t>
            </a:r>
          </a:p>
          <a:p>
            <a:pPr algn="l">
              <a:lnSpc>
                <a:spcPts val="4899"/>
              </a:lnSpc>
            </a:pPr>
          </a:p>
          <a:p>
            <a:pPr algn="l" marL="755649" indent="-377824" lvl="1">
              <a:lnSpc>
                <a:spcPts val="4899"/>
              </a:lnSpc>
              <a:buFont typeface="Arial"/>
              <a:buChar char="•"/>
            </a:pPr>
            <a:r>
              <a:rPr lang="en-US" sz="3499">
                <a:solidFill>
                  <a:srgbClr val="000000"/>
                </a:solidFill>
                <a:latin typeface="Noto Serif"/>
              </a:rPr>
              <a:t>https://ijcrt.org/papers/IJCRT2107013.pdf</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5278720"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5072931" y="6308294"/>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68674" y="876300"/>
            <a:ext cx="9774659" cy="773048"/>
          </a:xfrm>
          <a:prstGeom prst="rect">
            <a:avLst/>
          </a:prstGeom>
        </p:spPr>
        <p:txBody>
          <a:bodyPr anchor="t" rtlCol="false" tIns="0" lIns="0" bIns="0" rIns="0">
            <a:spAutoFit/>
          </a:bodyPr>
          <a:lstStyle/>
          <a:p>
            <a:pPr algn="l">
              <a:lnSpc>
                <a:spcPts val="5658"/>
              </a:lnSpc>
            </a:pPr>
            <a:r>
              <a:rPr lang="en-US" sz="4100" spc="401">
                <a:solidFill>
                  <a:srgbClr val="231F20"/>
                </a:solidFill>
                <a:latin typeface="Times New Roman Ultra-Bold"/>
              </a:rPr>
              <a:t>FUTURE  IMPLEMENTATION </a:t>
            </a:r>
          </a:p>
        </p:txBody>
      </p:sp>
      <p:sp>
        <p:nvSpPr>
          <p:cNvPr name="TextBox 5" id="5"/>
          <p:cNvSpPr txBox="true"/>
          <p:nvPr/>
        </p:nvSpPr>
        <p:spPr>
          <a:xfrm rot="0">
            <a:off x="2268674" y="2218911"/>
            <a:ext cx="13750651" cy="5407660"/>
          </a:xfrm>
          <a:prstGeom prst="rect">
            <a:avLst/>
          </a:prstGeom>
        </p:spPr>
        <p:txBody>
          <a:bodyPr anchor="t" rtlCol="false" tIns="0" lIns="0" bIns="0" rIns="0">
            <a:spAutoFit/>
          </a:bodyPr>
          <a:lstStyle/>
          <a:p>
            <a:pPr algn="l">
              <a:lnSpc>
                <a:spcPts val="4340"/>
              </a:lnSpc>
            </a:pPr>
            <a:r>
              <a:rPr lang="en-US" sz="3100">
                <a:solidFill>
                  <a:srgbClr val="000000"/>
                </a:solidFill>
                <a:latin typeface="Noto Serif"/>
              </a:rPr>
              <a:t>In our future endeavors, our primary focus will be on seamlessly integrating both the validation component leveraging blockchain technology and the development of a comprehensive Administrative Dashboard. This integration will not only enhance the efficiency and transparency of our certificate generation and validation system but also provide administrators with robust tools and functionalities to effectively manage and oversee the entire process. By prioritizing these aspects, we aim to further optimize our platform's capabilities, ensuring it remains at the forefront of technological advancements in the field of government organization certificate management systems.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86042" y="866775"/>
            <a:ext cx="9980393" cy="823341"/>
          </a:xfrm>
          <a:prstGeom prst="rect">
            <a:avLst/>
          </a:prstGeom>
        </p:spPr>
        <p:txBody>
          <a:bodyPr anchor="t" rtlCol="false" tIns="0" lIns="0" bIns="0" rIns="0">
            <a:spAutoFit/>
          </a:bodyPr>
          <a:lstStyle/>
          <a:p>
            <a:pPr algn="l">
              <a:lnSpc>
                <a:spcPts val="6072"/>
              </a:lnSpc>
            </a:pPr>
            <a:r>
              <a:rPr lang="en-US" sz="4400" spc="431">
                <a:solidFill>
                  <a:srgbClr val="231F20"/>
                </a:solidFill>
                <a:latin typeface="Times New Roman Ultra-Bold"/>
              </a:rPr>
              <a:t>INTRODUCTION</a:t>
            </a:r>
          </a:p>
        </p:txBody>
      </p:sp>
      <p:sp>
        <p:nvSpPr>
          <p:cNvPr name="TextBox 3" id="3"/>
          <p:cNvSpPr txBox="true"/>
          <p:nvPr/>
        </p:nvSpPr>
        <p:spPr>
          <a:xfrm rot="0">
            <a:off x="3353126" y="2843665"/>
            <a:ext cx="13479368" cy="6060948"/>
          </a:xfrm>
          <a:prstGeom prst="rect">
            <a:avLst/>
          </a:prstGeom>
        </p:spPr>
        <p:txBody>
          <a:bodyPr anchor="t" rtlCol="false" tIns="0" lIns="0" bIns="0" rIns="0">
            <a:spAutoFit/>
          </a:bodyPr>
          <a:lstStyle/>
          <a:p>
            <a:pPr algn="l" marL="690877" indent="-345439" lvl="1">
              <a:lnSpc>
                <a:spcPts val="4415"/>
              </a:lnSpc>
              <a:buFont typeface="Arial"/>
              <a:buChar char="•"/>
            </a:pPr>
            <a:r>
              <a:rPr lang="en-US" sz="3199" spc="313">
                <a:solidFill>
                  <a:srgbClr val="231F20"/>
                </a:solidFill>
                <a:latin typeface="Noto Serif"/>
              </a:rPr>
              <a:t>Traditional methods of certificate generation and validation in government organizations are often time-consuming, manual, and prone to errors.</a:t>
            </a:r>
          </a:p>
          <a:p>
            <a:pPr algn="l" marL="690877" indent="-345439" lvl="1">
              <a:lnSpc>
                <a:spcPts val="4415"/>
              </a:lnSpc>
              <a:buFont typeface="Arial"/>
              <a:buChar char="•"/>
            </a:pPr>
            <a:r>
              <a:rPr lang="en-US" sz="3199" spc="313">
                <a:solidFill>
                  <a:srgbClr val="231F20"/>
                </a:solidFill>
                <a:latin typeface="Noto Serif"/>
              </a:rPr>
              <a:t>The increasing need for secure and tamper-proof certificates has led to the exploration of innovative technologies like blockchain.</a:t>
            </a:r>
          </a:p>
          <a:p>
            <a:pPr algn="l" marL="690877" indent="-345439" lvl="1">
              <a:lnSpc>
                <a:spcPts val="4415"/>
              </a:lnSpc>
              <a:buFont typeface="Arial"/>
              <a:buChar char="•"/>
            </a:pPr>
            <a:r>
              <a:rPr lang="en-US" sz="3199" spc="313">
                <a:solidFill>
                  <a:srgbClr val="231F20"/>
                </a:solidFill>
                <a:latin typeface="Noto Serif"/>
              </a:rPr>
              <a:t>Blockchain technology, known for its decentralized and transparent nature, presents an ideal solution to enhance the efficiency and trustworthiness of certificate-related processes.</a:t>
            </a:r>
          </a:p>
          <a:p>
            <a:pPr algn="l" marL="0" indent="0" lvl="0">
              <a:lnSpc>
                <a:spcPts val="4415"/>
              </a:lnSpc>
              <a:spcBef>
                <a:spcPct val="0"/>
              </a:spcBef>
            </a:pPr>
          </a:p>
        </p:txBody>
      </p:sp>
      <p:sp>
        <p:nvSpPr>
          <p:cNvPr name="Freeform 4" id="4"/>
          <p:cNvSpPr/>
          <p:nvPr/>
        </p:nvSpPr>
        <p:spPr>
          <a:xfrm flipH="false" flipV="false" rot="5108560">
            <a:off x="14679471" y="-3907748"/>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921497">
            <a:off x="-4973057" y="6108545"/>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08560">
            <a:off x="14479722" y="-288973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21497">
            <a:off x="-4207777" y="6008670"/>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87133" y="4009025"/>
            <a:ext cx="8913733" cy="2268950"/>
          </a:xfrm>
          <a:custGeom>
            <a:avLst/>
            <a:gdLst/>
            <a:ahLst/>
            <a:cxnLst/>
            <a:rect r="r" b="b" t="t" l="l"/>
            <a:pathLst>
              <a:path h="2268950" w="8913733">
                <a:moveTo>
                  <a:pt x="0" y="0"/>
                </a:moveTo>
                <a:lnTo>
                  <a:pt x="8913734" y="0"/>
                </a:lnTo>
                <a:lnTo>
                  <a:pt x="8913734" y="2268950"/>
                </a:lnTo>
                <a:lnTo>
                  <a:pt x="0" y="2268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53126" y="1147349"/>
            <a:ext cx="3888034" cy="909447"/>
          </a:xfrm>
          <a:prstGeom prst="rect">
            <a:avLst/>
          </a:prstGeom>
        </p:spPr>
        <p:txBody>
          <a:bodyPr anchor="t" rtlCol="false" tIns="0" lIns="0" bIns="0" rIns="0">
            <a:spAutoFit/>
          </a:bodyPr>
          <a:lstStyle/>
          <a:p>
            <a:pPr algn="l">
              <a:lnSpc>
                <a:spcPts val="6624"/>
              </a:lnSpc>
            </a:pPr>
            <a:r>
              <a:rPr lang="en-US" sz="4800" spc="470">
                <a:solidFill>
                  <a:srgbClr val="231F20"/>
                </a:solidFill>
                <a:latin typeface="Times New Roman Ultra-Bold"/>
              </a:rPr>
              <a:t>SCOPE</a:t>
            </a:r>
          </a:p>
        </p:txBody>
      </p:sp>
      <p:sp>
        <p:nvSpPr>
          <p:cNvPr name="TextBox 3" id="3"/>
          <p:cNvSpPr txBox="true"/>
          <p:nvPr/>
        </p:nvSpPr>
        <p:spPr>
          <a:xfrm rot="0">
            <a:off x="3353126" y="2843665"/>
            <a:ext cx="13079869" cy="5508498"/>
          </a:xfrm>
          <a:prstGeom prst="rect">
            <a:avLst/>
          </a:prstGeom>
        </p:spPr>
        <p:txBody>
          <a:bodyPr anchor="t" rtlCol="false" tIns="0" lIns="0" bIns="0" rIns="0">
            <a:spAutoFit/>
          </a:bodyPr>
          <a:lstStyle/>
          <a:p>
            <a:pPr algn="l">
              <a:lnSpc>
                <a:spcPts val="4415"/>
              </a:lnSpc>
            </a:pPr>
            <a:r>
              <a:rPr lang="en-US" sz="3199" spc="313">
                <a:solidFill>
                  <a:srgbClr val="231F20"/>
                </a:solidFill>
                <a:latin typeface="Noto Serif"/>
              </a:rPr>
              <a:t>The scope of this project is to develop a blockchain based system for issuing, storing and verifying all government issued certificates. It will provide the following capabilities:</a:t>
            </a:r>
          </a:p>
          <a:p>
            <a:pPr algn="l">
              <a:lnSpc>
                <a:spcPts val="4415"/>
              </a:lnSpc>
            </a:pPr>
          </a:p>
          <a:p>
            <a:pPr algn="l" marL="690877" indent="-345439" lvl="1">
              <a:lnSpc>
                <a:spcPts val="4415"/>
              </a:lnSpc>
              <a:buFont typeface="Arial"/>
              <a:buChar char="•"/>
            </a:pPr>
            <a:r>
              <a:rPr lang="en-US" sz="3199" spc="313">
                <a:solidFill>
                  <a:srgbClr val="231F20"/>
                </a:solidFill>
                <a:latin typeface="Noto Serif"/>
              </a:rPr>
              <a:t>Issuing digital certificates with cryptographic signatures</a:t>
            </a:r>
          </a:p>
          <a:p>
            <a:pPr algn="l" marL="690877" indent="-345439" lvl="1">
              <a:lnSpc>
                <a:spcPts val="4415"/>
              </a:lnSpc>
              <a:buFont typeface="Arial"/>
              <a:buChar char="•"/>
            </a:pPr>
            <a:r>
              <a:rPr lang="en-US" sz="3199" spc="313">
                <a:solidFill>
                  <a:srgbClr val="231F20"/>
                </a:solidFill>
                <a:latin typeface="Noto Serif"/>
              </a:rPr>
              <a:t>Immutable record of certificates on a blockchain</a:t>
            </a:r>
          </a:p>
          <a:p>
            <a:pPr algn="l" marL="690877" indent="-345439" lvl="1">
              <a:lnSpc>
                <a:spcPts val="4415"/>
              </a:lnSpc>
              <a:buFont typeface="Arial"/>
              <a:buChar char="•"/>
            </a:pPr>
            <a:r>
              <a:rPr lang="en-US" sz="3199" spc="313">
                <a:solidFill>
                  <a:srgbClr val="231F20"/>
                </a:solidFill>
                <a:latin typeface="Noto Serif"/>
              </a:rPr>
              <a:t>Online verification of certificate authenticity</a:t>
            </a:r>
          </a:p>
          <a:p>
            <a:pPr algn="l" marL="0" indent="0" lvl="0">
              <a:lnSpc>
                <a:spcPts val="4415"/>
              </a:lnSpc>
              <a:spcBef>
                <a:spcPct val="0"/>
              </a:spcBef>
            </a:pPr>
          </a:p>
        </p:txBody>
      </p:sp>
      <p:sp>
        <p:nvSpPr>
          <p:cNvPr name="Freeform 4" id="4"/>
          <p:cNvSpPr/>
          <p:nvPr/>
        </p:nvSpPr>
        <p:spPr>
          <a:xfrm flipH="false" flipV="false" rot="5108560">
            <a:off x="14712763"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921497">
            <a:off x="-5339264" y="6308294"/>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15967" y="3139606"/>
            <a:ext cx="3474003" cy="647719"/>
            <a:chOff x="0" y="0"/>
            <a:chExt cx="914964" cy="170593"/>
          </a:xfrm>
        </p:grpSpPr>
        <p:sp>
          <p:nvSpPr>
            <p:cNvPr name="Freeform 3" id="3"/>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4" id="4"/>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1</a:t>
              </a:r>
            </a:p>
          </p:txBody>
        </p:sp>
      </p:grpSp>
      <p:sp>
        <p:nvSpPr>
          <p:cNvPr name="TextBox 5" id="5"/>
          <p:cNvSpPr txBox="true"/>
          <p:nvPr/>
        </p:nvSpPr>
        <p:spPr>
          <a:xfrm rot="0">
            <a:off x="1418289" y="847725"/>
            <a:ext cx="10687396" cy="926211"/>
          </a:xfrm>
          <a:prstGeom prst="rect">
            <a:avLst/>
          </a:prstGeom>
        </p:spPr>
        <p:txBody>
          <a:bodyPr anchor="t" rtlCol="false" tIns="0" lIns="0" bIns="0" rIns="0">
            <a:spAutoFit/>
          </a:bodyPr>
          <a:lstStyle/>
          <a:p>
            <a:pPr algn="ctr">
              <a:lnSpc>
                <a:spcPts val="6762"/>
              </a:lnSpc>
            </a:pPr>
            <a:r>
              <a:rPr lang="en-US" sz="4900" spc="259">
                <a:solidFill>
                  <a:srgbClr val="231F20"/>
                </a:solidFill>
                <a:latin typeface="Times New Roman Ultra-Bold"/>
              </a:rPr>
              <a:t>GOALS AND OBJECTIVES</a:t>
            </a:r>
          </a:p>
        </p:txBody>
      </p:sp>
      <p:sp>
        <p:nvSpPr>
          <p:cNvPr name="TextBox 6" id="6"/>
          <p:cNvSpPr txBox="true"/>
          <p:nvPr/>
        </p:nvSpPr>
        <p:spPr>
          <a:xfrm rot="0">
            <a:off x="1808416" y="4183445"/>
            <a:ext cx="4953572" cy="1862328"/>
          </a:xfrm>
          <a:prstGeom prst="rect">
            <a:avLst/>
          </a:prstGeom>
        </p:spPr>
        <p:txBody>
          <a:bodyPr anchor="t" rtlCol="false" tIns="0" lIns="0" bIns="0" rIns="0">
            <a:spAutoFit/>
          </a:bodyPr>
          <a:lstStyle/>
          <a:p>
            <a:pPr algn="ctr" marL="0" indent="0" lvl="0">
              <a:lnSpc>
                <a:spcPts val="3726"/>
              </a:lnSpc>
              <a:spcBef>
                <a:spcPct val="0"/>
              </a:spcBef>
            </a:pPr>
            <a:r>
              <a:rPr lang="en-US" sz="2700" spc="264">
                <a:solidFill>
                  <a:srgbClr val="231F20"/>
                </a:solidFill>
                <a:latin typeface="Noto Serif"/>
              </a:rPr>
              <a:t>Implement a permissioned blockchain network for storing certificate data</a:t>
            </a:r>
          </a:p>
        </p:txBody>
      </p:sp>
      <p:grpSp>
        <p:nvGrpSpPr>
          <p:cNvPr name="Group 7" id="7"/>
          <p:cNvGrpSpPr/>
          <p:nvPr/>
        </p:nvGrpSpPr>
        <p:grpSpPr>
          <a:xfrm rot="0">
            <a:off x="5989970" y="6734051"/>
            <a:ext cx="3474003" cy="647719"/>
            <a:chOff x="0" y="0"/>
            <a:chExt cx="914964" cy="170593"/>
          </a:xfrm>
        </p:grpSpPr>
        <p:sp>
          <p:nvSpPr>
            <p:cNvPr name="Freeform 8" id="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9" id="9"/>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3</a:t>
              </a:r>
            </a:p>
          </p:txBody>
        </p:sp>
      </p:grpSp>
      <p:sp>
        <p:nvSpPr>
          <p:cNvPr name="TextBox 10" id="10"/>
          <p:cNvSpPr txBox="true"/>
          <p:nvPr/>
        </p:nvSpPr>
        <p:spPr>
          <a:xfrm rot="0">
            <a:off x="5314314" y="7812426"/>
            <a:ext cx="4825314" cy="1395603"/>
          </a:xfrm>
          <a:prstGeom prst="rect">
            <a:avLst/>
          </a:prstGeom>
        </p:spPr>
        <p:txBody>
          <a:bodyPr anchor="t" rtlCol="false" tIns="0" lIns="0" bIns="0" rIns="0">
            <a:spAutoFit/>
          </a:bodyPr>
          <a:lstStyle/>
          <a:p>
            <a:pPr algn="ctr" marL="0" indent="0" lvl="0">
              <a:lnSpc>
                <a:spcPts val="3725"/>
              </a:lnSpc>
              <a:spcBef>
                <a:spcPct val="0"/>
              </a:spcBef>
            </a:pPr>
            <a:r>
              <a:rPr lang="en-US" sz="2699" spc="264">
                <a:solidFill>
                  <a:srgbClr val="231F20"/>
                </a:solidFill>
                <a:latin typeface="Noto Serif"/>
              </a:rPr>
              <a:t>Create a verification API for third parties to authenticate certificates</a:t>
            </a:r>
          </a:p>
        </p:txBody>
      </p:sp>
      <p:grpSp>
        <p:nvGrpSpPr>
          <p:cNvPr name="Group 11" id="11"/>
          <p:cNvGrpSpPr/>
          <p:nvPr/>
        </p:nvGrpSpPr>
        <p:grpSpPr>
          <a:xfrm rot="0">
            <a:off x="9463972" y="3139606"/>
            <a:ext cx="3474003" cy="647719"/>
            <a:chOff x="0" y="0"/>
            <a:chExt cx="914964" cy="170593"/>
          </a:xfrm>
        </p:grpSpPr>
        <p:sp>
          <p:nvSpPr>
            <p:cNvPr name="Freeform 12" id="12"/>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3" id="13"/>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2</a:t>
              </a:r>
            </a:p>
          </p:txBody>
        </p:sp>
      </p:grpSp>
      <p:sp>
        <p:nvSpPr>
          <p:cNvPr name="TextBox 14" id="14"/>
          <p:cNvSpPr txBox="true"/>
          <p:nvPr/>
        </p:nvSpPr>
        <p:spPr>
          <a:xfrm rot="0">
            <a:off x="8654941" y="4183445"/>
            <a:ext cx="5092066" cy="1395603"/>
          </a:xfrm>
          <a:prstGeom prst="rect">
            <a:avLst/>
          </a:prstGeom>
        </p:spPr>
        <p:txBody>
          <a:bodyPr anchor="t" rtlCol="false" tIns="0" lIns="0" bIns="0" rIns="0">
            <a:spAutoFit/>
          </a:bodyPr>
          <a:lstStyle/>
          <a:p>
            <a:pPr algn="ctr" marL="0" indent="0" lvl="0">
              <a:lnSpc>
                <a:spcPts val="3725"/>
              </a:lnSpc>
              <a:spcBef>
                <a:spcPct val="0"/>
              </a:spcBef>
            </a:pPr>
            <a:r>
              <a:rPr lang="en-US" sz="2699" spc="264">
                <a:solidFill>
                  <a:srgbClr val="231F20"/>
                </a:solidFill>
                <a:latin typeface="Noto Serif"/>
              </a:rPr>
              <a:t>Develop web portal for government agencies to issue digital certificates</a:t>
            </a:r>
          </a:p>
        </p:txBody>
      </p:sp>
      <p:sp>
        <p:nvSpPr>
          <p:cNvPr name="Freeform 15" id="15"/>
          <p:cNvSpPr/>
          <p:nvPr/>
        </p:nvSpPr>
        <p:spPr>
          <a:xfrm flipH="false" flipV="false" rot="0">
            <a:off x="14479722" y="-3798739"/>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4176364">
            <a:off x="-4129295" y="7080960"/>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2937975" y="6734051"/>
            <a:ext cx="3474003" cy="647719"/>
            <a:chOff x="0" y="0"/>
            <a:chExt cx="914964" cy="170593"/>
          </a:xfrm>
        </p:grpSpPr>
        <p:sp>
          <p:nvSpPr>
            <p:cNvPr name="Freeform 18" id="1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9" id="19"/>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4</a:t>
              </a:r>
            </a:p>
          </p:txBody>
        </p:sp>
      </p:grpSp>
      <p:sp>
        <p:nvSpPr>
          <p:cNvPr name="TextBox 20" id="20"/>
          <p:cNvSpPr txBox="true"/>
          <p:nvPr/>
        </p:nvSpPr>
        <p:spPr>
          <a:xfrm rot="0">
            <a:off x="12105686" y="7812426"/>
            <a:ext cx="5153614" cy="1395603"/>
          </a:xfrm>
          <a:prstGeom prst="rect">
            <a:avLst/>
          </a:prstGeom>
        </p:spPr>
        <p:txBody>
          <a:bodyPr anchor="t" rtlCol="false" tIns="0" lIns="0" bIns="0" rIns="0">
            <a:spAutoFit/>
          </a:bodyPr>
          <a:lstStyle/>
          <a:p>
            <a:pPr algn="ctr" marL="0" indent="0" lvl="0">
              <a:lnSpc>
                <a:spcPts val="3725"/>
              </a:lnSpc>
              <a:spcBef>
                <a:spcPct val="0"/>
              </a:spcBef>
            </a:pPr>
            <a:r>
              <a:rPr lang="en-US" sz="2699" spc="264">
                <a:solidFill>
                  <a:srgbClr val="231F20"/>
                </a:solidFill>
                <a:latin typeface="Noto Serif"/>
              </a:rPr>
              <a:t>Ensure integrity, security and privacy of certificate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53126" y="857250"/>
            <a:ext cx="9980393" cy="866394"/>
          </a:xfrm>
          <a:prstGeom prst="rect">
            <a:avLst/>
          </a:prstGeom>
        </p:spPr>
        <p:txBody>
          <a:bodyPr anchor="t" rtlCol="false" tIns="0" lIns="0" bIns="0" rIns="0">
            <a:spAutoFit/>
          </a:bodyPr>
          <a:lstStyle/>
          <a:p>
            <a:pPr algn="l">
              <a:lnSpc>
                <a:spcPts val="6348"/>
              </a:lnSpc>
            </a:pPr>
            <a:r>
              <a:rPr lang="en-US" sz="4600" spc="450">
                <a:solidFill>
                  <a:srgbClr val="231F20"/>
                </a:solidFill>
                <a:latin typeface="Times New Roman Ultra-Bold"/>
              </a:rPr>
              <a:t>RELATED BACKGROUND</a:t>
            </a:r>
          </a:p>
        </p:txBody>
      </p:sp>
      <p:sp>
        <p:nvSpPr>
          <p:cNvPr name="TextBox 3" id="3"/>
          <p:cNvSpPr txBox="true"/>
          <p:nvPr/>
        </p:nvSpPr>
        <p:spPr>
          <a:xfrm rot="0">
            <a:off x="3353126" y="2862715"/>
            <a:ext cx="13179744" cy="3767709"/>
          </a:xfrm>
          <a:prstGeom prst="rect">
            <a:avLst/>
          </a:prstGeom>
        </p:spPr>
        <p:txBody>
          <a:bodyPr anchor="t" rtlCol="false" tIns="0" lIns="0" bIns="0" rIns="0">
            <a:spAutoFit/>
          </a:bodyPr>
          <a:lstStyle/>
          <a:p>
            <a:pPr algn="l">
              <a:lnSpc>
                <a:spcPts val="4277"/>
              </a:lnSpc>
            </a:pPr>
            <a:r>
              <a:rPr lang="en-US" sz="3099" spc="303">
                <a:solidFill>
                  <a:srgbClr val="231F20"/>
                </a:solidFill>
                <a:latin typeface="Noto Serif"/>
              </a:rPr>
              <a:t>Blockchain technology provides decentralized, transparent and secure record keeping through cryptographic hashes, distributed ledgers and consensus mechanisms. A permissioned blockchain restricts access and roles for different participants. Digital signatures provide authentication and non-repudiation.</a:t>
            </a:r>
          </a:p>
          <a:p>
            <a:pPr algn="l" marL="0" indent="0" lvl="0">
              <a:lnSpc>
                <a:spcPts val="4277"/>
              </a:lnSpc>
              <a:spcBef>
                <a:spcPct val="0"/>
              </a:spcBef>
            </a:pPr>
          </a:p>
        </p:txBody>
      </p:sp>
      <p:sp>
        <p:nvSpPr>
          <p:cNvPr name="Freeform 4" id="4"/>
          <p:cNvSpPr/>
          <p:nvPr/>
        </p:nvSpPr>
        <p:spPr>
          <a:xfrm flipH="false" flipV="false" rot="5108560">
            <a:off x="14712763"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921497">
            <a:off x="-5339264" y="6308294"/>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44407" y="684852"/>
            <a:ext cx="10180767" cy="880346"/>
          </a:xfrm>
          <a:prstGeom prst="rect">
            <a:avLst/>
          </a:prstGeom>
        </p:spPr>
        <p:txBody>
          <a:bodyPr anchor="t" rtlCol="false" tIns="0" lIns="0" bIns="0" rIns="0">
            <a:spAutoFit/>
          </a:bodyPr>
          <a:lstStyle/>
          <a:p>
            <a:pPr algn="l">
              <a:lnSpc>
                <a:spcPts val="6475"/>
              </a:lnSpc>
            </a:pPr>
            <a:r>
              <a:rPr lang="en-US" sz="4692" spc="459">
                <a:solidFill>
                  <a:srgbClr val="231F20"/>
                </a:solidFill>
                <a:latin typeface="Times New Roman Ultra-Bold"/>
              </a:rPr>
              <a:t>EXPECTED OUTCOME</a:t>
            </a:r>
          </a:p>
        </p:txBody>
      </p:sp>
      <p:sp>
        <p:nvSpPr>
          <p:cNvPr name="TextBox 3" id="3"/>
          <p:cNvSpPr txBox="true"/>
          <p:nvPr/>
        </p:nvSpPr>
        <p:spPr>
          <a:xfrm rot="0">
            <a:off x="2034882" y="2404982"/>
            <a:ext cx="14218236" cy="4684395"/>
          </a:xfrm>
          <a:prstGeom prst="rect">
            <a:avLst/>
          </a:prstGeom>
        </p:spPr>
        <p:txBody>
          <a:bodyPr anchor="t" rtlCol="false" tIns="0" lIns="0" bIns="0" rIns="0">
            <a:spAutoFit/>
          </a:bodyPr>
          <a:lstStyle/>
          <a:p>
            <a:pPr algn="l">
              <a:lnSpc>
                <a:spcPts val="4140"/>
              </a:lnSpc>
            </a:pPr>
            <a:r>
              <a:rPr lang="en-US" sz="3000" spc="294">
                <a:solidFill>
                  <a:srgbClr val="231F20"/>
                </a:solidFill>
                <a:latin typeface="Noto Serif Bold"/>
              </a:rPr>
              <a:t>1. Enhanced Security with Blockchain: Tamper-Proof Records</a:t>
            </a:r>
          </a:p>
          <a:p>
            <a:pPr algn="l">
              <a:lnSpc>
                <a:spcPts val="5519"/>
              </a:lnSpc>
            </a:pPr>
          </a:p>
          <a:p>
            <a:pPr algn="l">
              <a:lnSpc>
                <a:spcPts val="4140"/>
              </a:lnSpc>
            </a:pPr>
            <a:r>
              <a:rPr lang="en-US" sz="3000" spc="294">
                <a:solidFill>
                  <a:srgbClr val="231F20"/>
                </a:solidFill>
                <a:latin typeface="Noto Serif Bold"/>
              </a:rPr>
              <a:t>2. Potential Cost Saving</a:t>
            </a:r>
          </a:p>
          <a:p>
            <a:pPr algn="l">
              <a:lnSpc>
                <a:spcPts val="5519"/>
              </a:lnSpc>
            </a:pPr>
          </a:p>
          <a:p>
            <a:pPr algn="l">
              <a:lnSpc>
                <a:spcPts val="4140"/>
              </a:lnSpc>
            </a:pPr>
            <a:r>
              <a:rPr lang="en-US" sz="3000" spc="294">
                <a:solidFill>
                  <a:srgbClr val="231F20"/>
                </a:solidFill>
                <a:latin typeface="Noto Serif Bold"/>
              </a:rPr>
              <a:t>3. Enhanced Accessibility and Transparency</a:t>
            </a:r>
          </a:p>
          <a:p>
            <a:pPr algn="l">
              <a:lnSpc>
                <a:spcPts val="5519"/>
              </a:lnSpc>
            </a:pPr>
          </a:p>
          <a:p>
            <a:pPr algn="l">
              <a:lnSpc>
                <a:spcPts val="4140"/>
              </a:lnSpc>
            </a:pPr>
            <a:r>
              <a:rPr lang="en-US" sz="3000" spc="294">
                <a:solidFill>
                  <a:srgbClr val="231F20"/>
                </a:solidFill>
                <a:latin typeface="Noto Serif Bold"/>
              </a:rPr>
              <a:t>4. Reduced Fraud &amp; Misuse of Certificates</a:t>
            </a:r>
          </a:p>
          <a:p>
            <a:pPr algn="l">
              <a:lnSpc>
                <a:spcPts val="4140"/>
              </a:lnSpc>
            </a:pPr>
          </a:p>
        </p:txBody>
      </p:sp>
      <p:sp>
        <p:nvSpPr>
          <p:cNvPr name="Freeform 4" id="4"/>
          <p:cNvSpPr/>
          <p:nvPr/>
        </p:nvSpPr>
        <p:spPr>
          <a:xfrm flipH="false" flipV="false" rot="5108560">
            <a:off x="14712763" y="-3262246"/>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921497">
            <a:off x="-5339264" y="6308294"/>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5021297" y="6453608"/>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68304">
            <a:off x="12250776" y="23603"/>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59908" y="2026976"/>
            <a:ext cx="6792711" cy="629920"/>
          </a:xfrm>
          <a:prstGeom prst="rect">
            <a:avLst/>
          </a:prstGeom>
        </p:spPr>
        <p:txBody>
          <a:bodyPr anchor="t" rtlCol="false" tIns="0" lIns="0" bIns="0" rIns="0">
            <a:spAutoFit/>
          </a:bodyPr>
          <a:lstStyle/>
          <a:p>
            <a:pPr algn="l">
              <a:lnSpc>
                <a:spcPts val="5179"/>
              </a:lnSpc>
            </a:pPr>
            <a:r>
              <a:rPr lang="en-US" sz="3699">
                <a:solidFill>
                  <a:srgbClr val="000000"/>
                </a:solidFill>
                <a:latin typeface="Noto Serif"/>
              </a:rPr>
              <a:t>1.      Local Blockchain Nodes</a:t>
            </a:r>
          </a:p>
        </p:txBody>
      </p:sp>
      <p:sp>
        <p:nvSpPr>
          <p:cNvPr name="TextBox 5" id="5"/>
          <p:cNvSpPr txBox="true"/>
          <p:nvPr/>
        </p:nvSpPr>
        <p:spPr>
          <a:xfrm rot="0">
            <a:off x="3659908" y="2954679"/>
            <a:ext cx="6792711" cy="629920"/>
          </a:xfrm>
          <a:prstGeom prst="rect">
            <a:avLst/>
          </a:prstGeom>
        </p:spPr>
        <p:txBody>
          <a:bodyPr anchor="t" rtlCol="false" tIns="0" lIns="0" bIns="0" rIns="0">
            <a:spAutoFit/>
          </a:bodyPr>
          <a:lstStyle/>
          <a:p>
            <a:pPr algn="l">
              <a:lnSpc>
                <a:spcPts val="5179"/>
              </a:lnSpc>
            </a:pPr>
            <a:r>
              <a:rPr lang="en-US" sz="3699">
                <a:solidFill>
                  <a:srgbClr val="000000"/>
                </a:solidFill>
                <a:latin typeface="Noto Serif"/>
              </a:rPr>
              <a:t>2.      Ethereum Network</a:t>
            </a:r>
          </a:p>
        </p:txBody>
      </p:sp>
      <p:sp>
        <p:nvSpPr>
          <p:cNvPr name="TextBox 6" id="6"/>
          <p:cNvSpPr txBox="true"/>
          <p:nvPr/>
        </p:nvSpPr>
        <p:spPr>
          <a:xfrm rot="0">
            <a:off x="3659908" y="3965599"/>
            <a:ext cx="6792711" cy="629920"/>
          </a:xfrm>
          <a:prstGeom prst="rect">
            <a:avLst/>
          </a:prstGeom>
        </p:spPr>
        <p:txBody>
          <a:bodyPr anchor="t" rtlCol="false" tIns="0" lIns="0" bIns="0" rIns="0">
            <a:spAutoFit/>
          </a:bodyPr>
          <a:lstStyle/>
          <a:p>
            <a:pPr algn="l">
              <a:lnSpc>
                <a:spcPts val="5179"/>
              </a:lnSpc>
            </a:pPr>
            <a:r>
              <a:rPr lang="en-US" sz="3699">
                <a:solidFill>
                  <a:srgbClr val="000000"/>
                </a:solidFill>
                <a:latin typeface="Noto Serif"/>
              </a:rPr>
              <a:t>3.      SHA256 Hash</a:t>
            </a:r>
          </a:p>
        </p:txBody>
      </p:sp>
      <p:sp>
        <p:nvSpPr>
          <p:cNvPr name="TextBox 7" id="7"/>
          <p:cNvSpPr txBox="true"/>
          <p:nvPr/>
        </p:nvSpPr>
        <p:spPr>
          <a:xfrm rot="0">
            <a:off x="3659908" y="4897107"/>
            <a:ext cx="6792711" cy="629920"/>
          </a:xfrm>
          <a:prstGeom prst="rect">
            <a:avLst/>
          </a:prstGeom>
        </p:spPr>
        <p:txBody>
          <a:bodyPr anchor="t" rtlCol="false" tIns="0" lIns="0" bIns="0" rIns="0">
            <a:spAutoFit/>
          </a:bodyPr>
          <a:lstStyle/>
          <a:p>
            <a:pPr algn="l">
              <a:lnSpc>
                <a:spcPts val="5179"/>
              </a:lnSpc>
            </a:pPr>
            <a:r>
              <a:rPr lang="en-US" sz="3699">
                <a:solidFill>
                  <a:srgbClr val="000000"/>
                </a:solidFill>
                <a:latin typeface="Noto Serif"/>
              </a:rPr>
              <a:t>4.      NodeJS, ReactJS</a:t>
            </a:r>
          </a:p>
        </p:txBody>
      </p:sp>
      <p:sp>
        <p:nvSpPr>
          <p:cNvPr name="TextBox 8" id="8"/>
          <p:cNvSpPr txBox="true"/>
          <p:nvPr/>
        </p:nvSpPr>
        <p:spPr>
          <a:xfrm rot="0">
            <a:off x="3659908" y="5961113"/>
            <a:ext cx="6792711" cy="629920"/>
          </a:xfrm>
          <a:prstGeom prst="rect">
            <a:avLst/>
          </a:prstGeom>
        </p:spPr>
        <p:txBody>
          <a:bodyPr anchor="t" rtlCol="false" tIns="0" lIns="0" bIns="0" rIns="0">
            <a:spAutoFit/>
          </a:bodyPr>
          <a:lstStyle/>
          <a:p>
            <a:pPr algn="l">
              <a:lnSpc>
                <a:spcPts val="5179"/>
              </a:lnSpc>
            </a:pPr>
            <a:r>
              <a:rPr lang="en-US" sz="3699">
                <a:solidFill>
                  <a:srgbClr val="000000"/>
                </a:solidFill>
                <a:latin typeface="Noto Serif"/>
              </a:rPr>
              <a:t>5.      MongoDB</a:t>
            </a:r>
          </a:p>
        </p:txBody>
      </p:sp>
      <p:sp>
        <p:nvSpPr>
          <p:cNvPr name="TextBox 9" id="9"/>
          <p:cNvSpPr txBox="true"/>
          <p:nvPr/>
        </p:nvSpPr>
        <p:spPr>
          <a:xfrm rot="0">
            <a:off x="3659908" y="6886308"/>
            <a:ext cx="6792711" cy="629920"/>
          </a:xfrm>
          <a:prstGeom prst="rect">
            <a:avLst/>
          </a:prstGeom>
        </p:spPr>
        <p:txBody>
          <a:bodyPr anchor="t" rtlCol="false" tIns="0" lIns="0" bIns="0" rIns="0">
            <a:spAutoFit/>
          </a:bodyPr>
          <a:lstStyle/>
          <a:p>
            <a:pPr algn="l">
              <a:lnSpc>
                <a:spcPts val="5179"/>
              </a:lnSpc>
            </a:pPr>
            <a:r>
              <a:rPr lang="en-US" sz="3699">
                <a:solidFill>
                  <a:srgbClr val="000000"/>
                </a:solidFill>
                <a:latin typeface="Noto Serif"/>
              </a:rPr>
              <a:t>6.      Cloud Hosting (AWS)</a:t>
            </a:r>
          </a:p>
        </p:txBody>
      </p:sp>
      <p:sp>
        <p:nvSpPr>
          <p:cNvPr name="TextBox 10" id="10"/>
          <p:cNvSpPr txBox="true"/>
          <p:nvPr/>
        </p:nvSpPr>
        <p:spPr>
          <a:xfrm rot="0">
            <a:off x="2938661" y="876300"/>
            <a:ext cx="12277512" cy="773048"/>
          </a:xfrm>
          <a:prstGeom prst="rect">
            <a:avLst/>
          </a:prstGeom>
        </p:spPr>
        <p:txBody>
          <a:bodyPr anchor="t" rtlCol="false" tIns="0" lIns="0" bIns="0" rIns="0">
            <a:spAutoFit/>
          </a:bodyPr>
          <a:lstStyle/>
          <a:p>
            <a:pPr algn="l">
              <a:lnSpc>
                <a:spcPts val="5658"/>
              </a:lnSpc>
            </a:pPr>
            <a:r>
              <a:rPr lang="en-US" sz="4100" spc="401">
                <a:solidFill>
                  <a:srgbClr val="231F20"/>
                </a:solidFill>
                <a:latin typeface="Times New Roman Ultra-Bold"/>
              </a:rPr>
              <a:t>TOOLS &amp; TECHNOLOGIES</a:t>
            </a:r>
          </a:p>
        </p:txBody>
      </p:sp>
      <p:sp>
        <p:nvSpPr>
          <p:cNvPr name="TextBox 11" id="11"/>
          <p:cNvSpPr txBox="true"/>
          <p:nvPr/>
        </p:nvSpPr>
        <p:spPr>
          <a:xfrm rot="0">
            <a:off x="3659908" y="7811504"/>
            <a:ext cx="6792711" cy="629920"/>
          </a:xfrm>
          <a:prstGeom prst="rect">
            <a:avLst/>
          </a:prstGeom>
        </p:spPr>
        <p:txBody>
          <a:bodyPr anchor="t" rtlCol="false" tIns="0" lIns="0" bIns="0" rIns="0">
            <a:spAutoFit/>
          </a:bodyPr>
          <a:lstStyle/>
          <a:p>
            <a:pPr algn="l">
              <a:lnSpc>
                <a:spcPts val="5179"/>
              </a:lnSpc>
            </a:pPr>
            <a:r>
              <a:rPr lang="en-US" sz="3699">
                <a:solidFill>
                  <a:srgbClr val="000000"/>
                </a:solidFill>
                <a:latin typeface="Noto Serif"/>
              </a:rPr>
              <a:t>7.      Anaconda Navigator</a:t>
            </a:r>
          </a:p>
        </p:txBody>
      </p:sp>
      <p:sp>
        <p:nvSpPr>
          <p:cNvPr name="TextBox 12" id="12"/>
          <p:cNvSpPr txBox="true"/>
          <p:nvPr/>
        </p:nvSpPr>
        <p:spPr>
          <a:xfrm rot="0">
            <a:off x="3659908" y="8736699"/>
            <a:ext cx="6792711" cy="629920"/>
          </a:xfrm>
          <a:prstGeom prst="rect">
            <a:avLst/>
          </a:prstGeom>
        </p:spPr>
        <p:txBody>
          <a:bodyPr anchor="t" rtlCol="false" tIns="0" lIns="0" bIns="0" rIns="0">
            <a:spAutoFit/>
          </a:bodyPr>
          <a:lstStyle/>
          <a:p>
            <a:pPr algn="l">
              <a:lnSpc>
                <a:spcPts val="5179"/>
              </a:lnSpc>
            </a:pPr>
            <a:r>
              <a:rPr lang="en-US" sz="3699">
                <a:solidFill>
                  <a:srgbClr val="000000"/>
                </a:solidFill>
                <a:latin typeface="Noto Serif"/>
              </a:rPr>
              <a:t>8.      Python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61099" y="259321"/>
            <a:ext cx="9964500" cy="769379"/>
          </a:xfrm>
          <a:prstGeom prst="rect">
            <a:avLst/>
          </a:prstGeom>
        </p:spPr>
        <p:txBody>
          <a:bodyPr anchor="t" rtlCol="false" tIns="0" lIns="0" bIns="0" rIns="0">
            <a:spAutoFit/>
          </a:bodyPr>
          <a:lstStyle/>
          <a:p>
            <a:pPr algn="l">
              <a:lnSpc>
                <a:spcPts val="5635"/>
              </a:lnSpc>
            </a:pPr>
            <a:r>
              <a:rPr lang="en-US" sz="4083" spc="400">
                <a:solidFill>
                  <a:srgbClr val="231F20"/>
                </a:solidFill>
                <a:latin typeface="Times New Roman Ultra-Bold"/>
              </a:rPr>
              <a:t>METHODOLOGY (MODULES)</a:t>
            </a:r>
          </a:p>
        </p:txBody>
      </p:sp>
      <p:sp>
        <p:nvSpPr>
          <p:cNvPr name="TextBox 3" id="3"/>
          <p:cNvSpPr txBox="true"/>
          <p:nvPr/>
        </p:nvSpPr>
        <p:spPr>
          <a:xfrm rot="0">
            <a:off x="2628301" y="1909585"/>
            <a:ext cx="13812284" cy="8232648"/>
          </a:xfrm>
          <a:prstGeom prst="rect">
            <a:avLst/>
          </a:prstGeom>
        </p:spPr>
        <p:txBody>
          <a:bodyPr anchor="t" rtlCol="false" tIns="0" lIns="0" bIns="0" rIns="0">
            <a:spAutoFit/>
          </a:bodyPr>
          <a:lstStyle/>
          <a:p>
            <a:pPr algn="l">
              <a:lnSpc>
                <a:spcPts val="4416"/>
              </a:lnSpc>
            </a:pPr>
            <a:r>
              <a:rPr lang="en-US" sz="3200" spc="313">
                <a:solidFill>
                  <a:srgbClr val="231F20"/>
                </a:solidFill>
                <a:latin typeface="Noto Serif Bold"/>
              </a:rPr>
              <a:t>1. Certificate Generation Module</a:t>
            </a:r>
          </a:p>
          <a:p>
            <a:pPr algn="l">
              <a:lnSpc>
                <a:spcPts val="4416"/>
              </a:lnSpc>
            </a:pPr>
          </a:p>
          <a:p>
            <a:pPr algn="l">
              <a:lnSpc>
                <a:spcPts val="4416"/>
              </a:lnSpc>
            </a:pPr>
          </a:p>
          <a:p>
            <a:pPr algn="l">
              <a:lnSpc>
                <a:spcPts val="2070"/>
              </a:lnSpc>
            </a:pPr>
          </a:p>
          <a:p>
            <a:pPr algn="l">
              <a:lnSpc>
                <a:spcPts val="4416"/>
              </a:lnSpc>
            </a:pPr>
            <a:r>
              <a:rPr lang="en-US" sz="3200" spc="313">
                <a:solidFill>
                  <a:srgbClr val="231F20"/>
                </a:solidFill>
                <a:latin typeface="Noto Serif Bold"/>
              </a:rPr>
              <a:t>2. Certificate Validation Module</a:t>
            </a:r>
          </a:p>
          <a:p>
            <a:pPr algn="l">
              <a:lnSpc>
                <a:spcPts val="4416"/>
              </a:lnSpc>
            </a:pPr>
          </a:p>
          <a:p>
            <a:pPr algn="l">
              <a:lnSpc>
                <a:spcPts val="4416"/>
              </a:lnSpc>
            </a:pPr>
          </a:p>
          <a:p>
            <a:pPr algn="l">
              <a:lnSpc>
                <a:spcPts val="2070"/>
              </a:lnSpc>
            </a:pPr>
          </a:p>
          <a:p>
            <a:pPr algn="l">
              <a:lnSpc>
                <a:spcPts val="4416"/>
              </a:lnSpc>
            </a:pPr>
            <a:r>
              <a:rPr lang="en-US" sz="3200" spc="313">
                <a:solidFill>
                  <a:srgbClr val="231F20"/>
                </a:solidFill>
                <a:latin typeface="Noto Serif Bold"/>
              </a:rPr>
              <a:t>3. Blockchain Integration Module</a:t>
            </a:r>
          </a:p>
          <a:p>
            <a:pPr algn="l">
              <a:lnSpc>
                <a:spcPts val="4416"/>
              </a:lnSpc>
            </a:pPr>
          </a:p>
          <a:p>
            <a:pPr algn="l">
              <a:lnSpc>
                <a:spcPts val="4416"/>
              </a:lnSpc>
            </a:pPr>
          </a:p>
          <a:p>
            <a:pPr algn="l">
              <a:lnSpc>
                <a:spcPts val="4416"/>
              </a:lnSpc>
            </a:pPr>
            <a:r>
              <a:rPr lang="en-US" sz="3200" spc="313">
                <a:solidFill>
                  <a:srgbClr val="231F20"/>
                </a:solidFill>
                <a:latin typeface="Noto Serif Bold"/>
              </a:rPr>
              <a:t>4. User Authentication Module</a:t>
            </a:r>
          </a:p>
          <a:p>
            <a:pPr algn="l">
              <a:lnSpc>
                <a:spcPts val="4416"/>
              </a:lnSpc>
            </a:pPr>
          </a:p>
          <a:p>
            <a:pPr algn="l">
              <a:lnSpc>
                <a:spcPts val="4416"/>
              </a:lnSpc>
            </a:pPr>
          </a:p>
          <a:p>
            <a:pPr algn="l">
              <a:lnSpc>
                <a:spcPts val="4416"/>
              </a:lnSpc>
            </a:pPr>
            <a:r>
              <a:rPr lang="en-US" sz="3200" spc="313">
                <a:solidFill>
                  <a:srgbClr val="231F20"/>
                </a:solidFill>
                <a:latin typeface="Noto Serif Bold"/>
              </a:rPr>
              <a:t>5. Database Management Module</a:t>
            </a:r>
          </a:p>
          <a:p>
            <a:pPr algn="l">
              <a:lnSpc>
                <a:spcPts val="4416"/>
              </a:lnSpc>
            </a:pPr>
          </a:p>
        </p:txBody>
      </p:sp>
      <p:sp>
        <p:nvSpPr>
          <p:cNvPr name="Freeform 4" id="4"/>
          <p:cNvSpPr/>
          <p:nvPr/>
        </p:nvSpPr>
        <p:spPr>
          <a:xfrm flipH="false" flipV="false" rot="5108560">
            <a:off x="15012387" y="-3496027"/>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921497">
            <a:off x="-5705471" y="6308294"/>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DAF8H2e7h8g</dc:identifier>
  <dcterms:modified xsi:type="dcterms:W3CDTF">2011-08-01T06:04:30Z</dcterms:modified>
  <cp:revision>1</cp:revision>
  <dc:title>G29_Project_PPT</dc:title>
</cp:coreProperties>
</file>